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8" r:id="rId4"/>
    <p:sldMasterId id="2147483702" r:id="rId5"/>
    <p:sldMasterId id="2147483716" r:id="rId6"/>
  </p:sldMasterIdLst>
  <p:notesMasterIdLst>
    <p:notesMasterId r:id="rId44"/>
  </p:notesMasterIdLst>
  <p:sldIdLst>
    <p:sldId id="257" r:id="rId7"/>
    <p:sldId id="258" r:id="rId8"/>
    <p:sldId id="259" r:id="rId9"/>
    <p:sldId id="260" r:id="rId10"/>
    <p:sldId id="261" r:id="rId11"/>
    <p:sldId id="263" r:id="rId12"/>
    <p:sldId id="265" r:id="rId13"/>
    <p:sldId id="273" r:id="rId14"/>
    <p:sldId id="867" r:id="rId15"/>
    <p:sldId id="1107" r:id="rId16"/>
    <p:sldId id="288" r:id="rId17"/>
    <p:sldId id="289" r:id="rId18"/>
    <p:sldId id="262" r:id="rId19"/>
    <p:sldId id="283" r:id="rId20"/>
    <p:sldId id="281" r:id="rId21"/>
    <p:sldId id="282" r:id="rId22"/>
    <p:sldId id="887" r:id="rId23"/>
    <p:sldId id="888" r:id="rId24"/>
    <p:sldId id="1079" r:id="rId25"/>
    <p:sldId id="893" r:id="rId26"/>
    <p:sldId id="907" r:id="rId27"/>
    <p:sldId id="1086" r:id="rId28"/>
    <p:sldId id="1097" r:id="rId29"/>
    <p:sldId id="1098" r:id="rId30"/>
    <p:sldId id="1099" r:id="rId31"/>
    <p:sldId id="1100" r:id="rId32"/>
    <p:sldId id="1102" r:id="rId33"/>
    <p:sldId id="1101" r:id="rId34"/>
    <p:sldId id="671" r:id="rId35"/>
    <p:sldId id="997" r:id="rId36"/>
    <p:sldId id="967" r:id="rId37"/>
    <p:sldId id="913" r:id="rId38"/>
    <p:sldId id="1096" r:id="rId39"/>
    <p:sldId id="999" r:id="rId40"/>
    <p:sldId id="1106" r:id="rId41"/>
    <p:sldId id="847" r:id="rId42"/>
    <p:sldId id="27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709C1-FD7D-4E27-B75C-25A751D14E75}"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F0FC9-4907-443C-8872-4278BAE6357A}" type="slidenum">
              <a:rPr lang="en-US" smtClean="0"/>
              <a:t>‹#›</a:t>
            </a:fld>
            <a:endParaRPr lang="en-US"/>
          </a:p>
        </p:txBody>
      </p:sp>
    </p:spTree>
    <p:extLst>
      <p:ext uri="{BB962C8B-B14F-4D97-AF65-F5344CB8AC3E}">
        <p14:creationId xmlns:p14="http://schemas.microsoft.com/office/powerpoint/2010/main" val="224642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63ae2697c_0_0:notes"/>
          <p:cNvSpPr>
            <a:spLocks noGrp="1" noRot="1" noChangeAspect="1"/>
          </p:cNvSpPr>
          <p:nvPr>
            <p:ph type="sldImg" idx="2"/>
          </p:nvPr>
        </p:nvSpPr>
        <p:spPr>
          <a:xfrm>
            <a:off x="419100" y="711200"/>
            <a:ext cx="6737350" cy="37893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263ae2697c_0_0:notes"/>
          <p:cNvSpPr txBox="1">
            <a:spLocks noGrp="1"/>
          </p:cNvSpPr>
          <p:nvPr>
            <p:ph type="body" idx="1"/>
          </p:nvPr>
        </p:nvSpPr>
        <p:spPr>
          <a:xfrm>
            <a:off x="651061" y="4772475"/>
            <a:ext cx="6273853" cy="4303051"/>
          </a:xfrm>
          <a:prstGeom prst="rect">
            <a:avLst/>
          </a:prstGeom>
        </p:spPr>
        <p:txBody>
          <a:bodyPr spcFirstLastPara="1" wrap="square" lIns="191493" tIns="95733" rIns="191493" bIns="95733" anchor="t" anchorCtr="0">
            <a:noAutofit/>
          </a:bodyPr>
          <a:lstStyle/>
          <a:p>
            <a:endParaRPr dirty="0"/>
          </a:p>
        </p:txBody>
      </p:sp>
      <p:sp>
        <p:nvSpPr>
          <p:cNvPr id="100" name="Google Shape;100;g1263ae2697c_0_0:notes"/>
          <p:cNvSpPr txBox="1">
            <a:spLocks noGrp="1"/>
          </p:cNvSpPr>
          <p:nvPr>
            <p:ph type="sldNum" idx="12"/>
          </p:nvPr>
        </p:nvSpPr>
        <p:spPr>
          <a:xfrm>
            <a:off x="4074192" y="9287880"/>
            <a:ext cx="3501837" cy="564294"/>
          </a:xfrm>
          <a:prstGeom prst="rect">
            <a:avLst/>
          </a:prstGeom>
        </p:spPr>
        <p:txBody>
          <a:bodyPr spcFirstLastPara="1" wrap="square" lIns="191493" tIns="95733" rIns="191493" bIns="95733"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312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76275"/>
            <a:ext cx="6264275" cy="3524250"/>
          </a:xfrm>
        </p:spPr>
      </p:sp>
      <p:sp>
        <p:nvSpPr>
          <p:cNvPr id="3" name="Notes Placeholder 2"/>
          <p:cNvSpPr>
            <a:spLocks noGrp="1"/>
          </p:cNvSpPr>
          <p:nvPr>
            <p:ph type="body" idx="1"/>
          </p:nvPr>
        </p:nvSpPr>
        <p:spPr/>
        <p:txBody>
          <a:bodyPr/>
          <a:lstStyle/>
          <a:p>
            <a:pPr>
              <a:defRPr/>
            </a:pPr>
            <a:r>
              <a:rPr lang="en-US" dirty="0">
                <a:ea typeface="ＭＳ Ｐゴシック" charset="0"/>
                <a:cs typeface="ＭＳ Ｐゴシック" charset="0"/>
              </a:rPr>
              <a:t>ACTIVITY:</a:t>
            </a:r>
            <a:r>
              <a:rPr lang="en-US" baseline="0" dirty="0">
                <a:ea typeface="ＭＳ Ｐゴシック" charset="0"/>
                <a:cs typeface="ＭＳ Ｐゴシック" charset="0"/>
              </a:rPr>
              <a:t> Page 17… Comfort Levels</a:t>
            </a:r>
            <a:endParaRPr lang="en-US" dirty="0">
              <a:ea typeface="ＭＳ Ｐゴシック" charset="0"/>
              <a:cs typeface="ＭＳ Ｐゴシック" charset="0"/>
            </a:endParaRPr>
          </a:p>
          <a:p>
            <a:pPr marL="167071" indent="-167071">
              <a:buFont typeface="Wingdings" panose="05000000000000000000" pitchFamily="2" charset="2"/>
              <a:buChar char="ü"/>
              <a:defRPr/>
            </a:pPr>
            <a:endParaRPr lang="en-US" dirty="0">
              <a:ea typeface="ＭＳ Ｐゴシック" charset="0"/>
              <a:cs typeface="ＭＳ Ｐゴシック" charset="0"/>
            </a:endParaRPr>
          </a:p>
          <a:p>
            <a:pPr marL="167071" indent="-167071">
              <a:buFont typeface="Wingdings" panose="05000000000000000000" pitchFamily="2" charset="2"/>
              <a:buChar char="ü"/>
              <a:defRPr/>
            </a:pPr>
            <a:r>
              <a:rPr lang="en-US" dirty="0">
                <a:ea typeface="ＭＳ Ｐゴシック" charset="0"/>
                <a:cs typeface="ＭＳ Ｐゴシック" charset="0"/>
              </a:rPr>
              <a:t>This segment of the presentation covers the ASQ:SE-2. The presenter will find guidance on facilitating exercises in the NOTES section, as well as information that expands on many of the slides.  </a:t>
            </a:r>
            <a:endParaRPr lang="en-US" dirty="0"/>
          </a:p>
          <a:p>
            <a:pPr marL="545753" indent="-545753">
              <a:buFont typeface="Wingdings" panose="05000000000000000000" pitchFamily="2" charset="2"/>
              <a:buChar char="ü"/>
              <a:defRPr/>
            </a:pPr>
            <a:endParaRPr lang="en-US" dirty="0">
              <a:ea typeface="ＭＳ Ｐゴシック" charset="0"/>
              <a:cs typeface="ＭＳ Ｐゴシック" charset="0"/>
            </a:endParaRPr>
          </a:p>
          <a:p>
            <a:pPr marL="167071" indent="-167071">
              <a:buFont typeface="Wingdings" panose="05000000000000000000" pitchFamily="2" charset="2"/>
              <a:buChar char="ü"/>
              <a:defRPr/>
            </a:pPr>
            <a:r>
              <a:rPr lang="en-US" dirty="0">
                <a:ea typeface="ＭＳ Ｐゴシック" charset="0"/>
                <a:cs typeface="ＭＳ Ｐゴシック" charset="0"/>
              </a:rPr>
              <a:t>Presenters can customize this presentation to meet the needs of their audience.  It is encouraged to add to and/or delete sections depending on the needs of your training groups.  For example, presenters can add local resources to the What’s Next/Resources section of the presentation.</a:t>
            </a:r>
          </a:p>
          <a:p>
            <a:pPr marL="545753" indent="-545753">
              <a:buFont typeface="Wingdings" panose="05000000000000000000" pitchFamily="2" charset="2"/>
              <a:buChar char="ü"/>
              <a:defRPr/>
            </a:pPr>
            <a:endParaRPr lang="en-US" dirty="0">
              <a:ea typeface="ＭＳ Ｐゴシック" charset="0"/>
              <a:cs typeface="Calibri"/>
            </a:endParaRPr>
          </a:p>
          <a:p>
            <a:pPr marL="167071" indent="-167071">
              <a:buFont typeface="Wingdings" panose="05000000000000000000" pitchFamily="2" charset="2"/>
              <a:buChar char="ü"/>
              <a:defRPr/>
            </a:pPr>
            <a:r>
              <a:rPr lang="en-US" dirty="0">
                <a:ea typeface="ＭＳ Ｐゴシック"/>
                <a:cs typeface="Calibri"/>
              </a:rPr>
              <a:t>In the </a:t>
            </a:r>
            <a:r>
              <a:rPr lang="en-US" b="1" dirty="0">
                <a:ea typeface="ＭＳ Ｐゴシック"/>
                <a:cs typeface="Calibri"/>
              </a:rPr>
              <a:t>Trainer’s Materials </a:t>
            </a:r>
            <a:r>
              <a:rPr lang="en-US" dirty="0">
                <a:ea typeface="ＭＳ Ｐゴシック"/>
                <a:cs typeface="Calibri"/>
              </a:rPr>
              <a:t>section of your handbook &amp; USB, you will find guidance on facilitating scoring exercises and family studies. Presenters are encouraged to customize these family studies to reflect characteristics of your local community (or create your own family studies).</a:t>
            </a:r>
          </a:p>
          <a:p>
            <a:pPr marL="545753" indent="-545753">
              <a:buFont typeface="Wingdings" panose="05000000000000000000" pitchFamily="2" charset="2"/>
              <a:buChar char="ü"/>
              <a:defRPr/>
            </a:pPr>
            <a:endParaRPr lang="en-US" dirty="0">
              <a:ea typeface="ＭＳ Ｐゴシック" charset="0"/>
              <a:cs typeface="Calibri"/>
            </a:endParaRPr>
          </a:p>
          <a:p>
            <a:pPr marL="167071" indent="-167071">
              <a:buFont typeface="Wingdings" panose="05000000000000000000" pitchFamily="2" charset="2"/>
              <a:buChar char="ü"/>
              <a:defRPr/>
            </a:pPr>
            <a:r>
              <a:rPr lang="en-US" dirty="0"/>
              <a:t>Also, in the </a:t>
            </a:r>
            <a:r>
              <a:rPr lang="en-US" b="1" dirty="0"/>
              <a:t>Trainer's Materials </a:t>
            </a:r>
            <a:r>
              <a:rPr lang="en-US" dirty="0"/>
              <a:t>section of the Trainer’s Handbook and also in the folder on the USB, there is a </a:t>
            </a:r>
            <a:r>
              <a:rPr lang="en-US" b="1" dirty="0"/>
              <a:t>Training Activities Table </a:t>
            </a:r>
            <a:r>
              <a:rPr lang="en-US" dirty="0"/>
              <a:t>that includes interactive training activities to incorporate into your training efforts. </a:t>
            </a:r>
            <a:br>
              <a:rPr lang="en-US" dirty="0">
                <a:cs typeface="+mn-lt"/>
              </a:rPr>
            </a:br>
            <a:endParaRPr lang="en-US" dirty="0">
              <a:cs typeface="Calibri"/>
            </a:endParaRPr>
          </a:p>
          <a:p>
            <a:pPr marL="167071" indent="-167071">
              <a:buFont typeface="Wingdings" panose="05000000000000000000" pitchFamily="2" charset="2"/>
              <a:buChar char="ü"/>
              <a:defRPr/>
            </a:pPr>
            <a:r>
              <a:rPr lang="en-US" dirty="0">
                <a:ea typeface="ＭＳ Ｐゴシック" charset="0"/>
                <a:cs typeface="ＭＳ Ｐゴシック" charset="0"/>
              </a:rPr>
              <a:t>The presentation can also be enhanced with video. </a:t>
            </a:r>
            <a:r>
              <a:rPr lang="en-US" b="1" i="1" dirty="0"/>
              <a:t>The ASQ:SE-2 In Practice</a:t>
            </a:r>
            <a:r>
              <a:rPr lang="en-US" i="1" dirty="0"/>
              <a:t> </a:t>
            </a:r>
            <a:r>
              <a:rPr lang="en-US" dirty="0"/>
              <a:t>will be available to enhance your trainings.</a:t>
            </a:r>
          </a:p>
          <a:p>
            <a:pPr marL="167071" indent="-167071">
              <a:buFont typeface="Wingdings" panose="05000000000000000000" pitchFamily="2" charset="2"/>
              <a:buChar char="ü"/>
              <a:defRPr/>
            </a:pPr>
            <a:endParaRPr lang="en-US" dirty="0">
              <a:cs typeface="Calibri"/>
            </a:endParaRPr>
          </a:p>
          <a:p>
            <a:pPr marL="445588" indent="-445588"/>
            <a:r>
              <a:rPr lang="en-US" b="1" dirty="0"/>
              <a:t>Small group activity:</a:t>
            </a:r>
          </a:p>
          <a:p>
            <a:pPr marL="507475" lvl="1" indent="-476531">
              <a:buFont typeface="Arial" pitchFamily="34" charset="0"/>
              <a:buChar char="•"/>
            </a:pPr>
            <a:r>
              <a:rPr lang="en-US" dirty="0">
                <a:cs typeface="Times New Roman" pitchFamily="18" charset="0"/>
              </a:rPr>
              <a:t>In groups, discuss why screening social and emotional development is important, especially during the early childhood years. </a:t>
            </a:r>
          </a:p>
          <a:p>
            <a:pPr marL="507475" lvl="1" indent="-476531">
              <a:buFont typeface="Arial" pitchFamily="34" charset="0"/>
              <a:buChar char="•"/>
            </a:pPr>
            <a:r>
              <a:rPr lang="en-US" dirty="0">
                <a:cs typeface="Times New Roman" pitchFamily="18" charset="0"/>
              </a:rPr>
              <a:t>Spokesperson: Jot down ideas and prepare to share back to large group.</a:t>
            </a:r>
          </a:p>
          <a:p>
            <a:pPr marL="167071" indent="-167071">
              <a:buFont typeface="Wingdings" panose="05000000000000000000" pitchFamily="2" charset="2"/>
              <a:buChar char="ü"/>
              <a:defRP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991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a:spLocks noGrp="1" noRot="1" noChangeAspect="1"/>
          </p:cNvSpPr>
          <p:nvPr>
            <p:ph type="sldImg" idx="2"/>
          </p:nvPr>
        </p:nvSpPr>
        <p:spPr>
          <a:xfrm>
            <a:off x="454025" y="690563"/>
            <a:ext cx="6407150" cy="3605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6:notes"/>
          <p:cNvSpPr txBox="1">
            <a:spLocks noGrp="1"/>
          </p:cNvSpPr>
          <p:nvPr>
            <p:ph type="body" idx="1"/>
          </p:nvPr>
        </p:nvSpPr>
        <p:spPr>
          <a:xfrm>
            <a:off x="628651" y="4648200"/>
            <a:ext cx="6057901" cy="4191000"/>
          </a:xfrm>
          <a:prstGeom prst="rect">
            <a:avLst/>
          </a:prstGeom>
          <a:noFill/>
          <a:ln>
            <a:noFill/>
          </a:ln>
        </p:spPr>
        <p:txBody>
          <a:bodyPr spcFirstLastPara="1" wrap="square" lIns="185825" tIns="92900" rIns="185825" bIns="92900" anchor="t" anchorCtr="0">
            <a:noAutofit/>
          </a:bodyPr>
          <a:lstStyle/>
          <a:p>
            <a:pPr marL="335985" lvl="0" indent="-335985" algn="l" rtl="0">
              <a:spcBef>
                <a:spcPts val="0"/>
              </a:spcBef>
              <a:spcAft>
                <a:spcPts val="0"/>
              </a:spcAft>
              <a:buClr>
                <a:schemeClr val="dk1"/>
              </a:buClr>
              <a:buSzPts val="1100"/>
              <a:buFont typeface="Noto Sans Symbols"/>
              <a:buChar char="✔"/>
            </a:pPr>
            <a:r>
              <a:rPr lang="en-US" b="1"/>
              <a:t>ACTIVITY (optional):  Identify Types of Screening Tools</a:t>
            </a:r>
            <a:endParaRPr/>
          </a:p>
          <a:p>
            <a:pPr marL="335985" lvl="0" indent="-335985" algn="l" rtl="0">
              <a:spcBef>
                <a:spcPts val="0"/>
              </a:spcBef>
              <a:spcAft>
                <a:spcPts val="0"/>
              </a:spcAft>
              <a:buClr>
                <a:schemeClr val="dk1"/>
              </a:buClr>
              <a:buSzPts val="1100"/>
              <a:buFont typeface="Noto Sans Symbols"/>
              <a:buChar char="✔"/>
            </a:pPr>
            <a:r>
              <a:rPr lang="en-US"/>
              <a:t>Materials needed: Flipchart paper or whiteboard &amp; markers</a:t>
            </a:r>
            <a:endParaRPr/>
          </a:p>
          <a:p>
            <a:pPr marL="1231946" lvl="1" indent="-335985" algn="l" rtl="0">
              <a:spcBef>
                <a:spcPts val="0"/>
              </a:spcBef>
              <a:spcAft>
                <a:spcPts val="0"/>
              </a:spcAft>
              <a:buClr>
                <a:schemeClr val="dk1"/>
              </a:buClr>
              <a:buSzPts val="1100"/>
              <a:buFont typeface="Courier New"/>
              <a:buChar char="o"/>
            </a:pPr>
            <a:r>
              <a:rPr lang="en-US"/>
              <a:t>Ask participants to identify what types of screening tools they use in their agencies or receive themselves (hearing, vision, diabetes, cancer).</a:t>
            </a:r>
            <a:endParaRPr/>
          </a:p>
          <a:p>
            <a:pPr marL="1231946" lvl="1" indent="-335985" algn="l" rtl="0">
              <a:spcBef>
                <a:spcPts val="0"/>
              </a:spcBef>
              <a:spcAft>
                <a:spcPts val="0"/>
              </a:spcAft>
              <a:buClr>
                <a:schemeClr val="dk1"/>
              </a:buClr>
              <a:buSzPts val="1100"/>
              <a:buFont typeface="Courier New"/>
              <a:buChar char="o"/>
            </a:pPr>
            <a:r>
              <a:rPr lang="en-US"/>
              <a:t>Ask participants to identify one word that typifies screening.  Write these words down and discuss screening using those words. (Examples: quick, affordable, preventative, catches people who may need further evaluation)</a:t>
            </a:r>
            <a:endParaRPr/>
          </a:p>
          <a:p>
            <a:pPr marL="1231946" lvl="1" indent="-266135" algn="l" rtl="0">
              <a:spcBef>
                <a:spcPts val="0"/>
              </a:spcBef>
              <a:spcAft>
                <a:spcPts val="0"/>
              </a:spcAft>
              <a:buClr>
                <a:schemeClr val="dk1"/>
              </a:buClr>
              <a:buSzPts val="1100"/>
              <a:buFont typeface="Courier New"/>
              <a:buNone/>
            </a:pPr>
            <a:endParaRPr/>
          </a:p>
          <a:p>
            <a:pPr marL="171425" lvl="0" indent="-171425" algn="l" rtl="0">
              <a:spcBef>
                <a:spcPts val="0"/>
              </a:spcBef>
              <a:spcAft>
                <a:spcPts val="0"/>
              </a:spcAft>
              <a:buClr>
                <a:schemeClr val="dk1"/>
              </a:buClr>
              <a:buSzPts val="1100"/>
              <a:buFont typeface="Noto Sans Symbols"/>
              <a:buChar char="✔"/>
            </a:pPr>
            <a:r>
              <a:rPr lang="en-US" b="1"/>
              <a:t>Developmental Screening results can identify what developmental domain or behavioral area to focus intervention efforts on.</a:t>
            </a:r>
            <a:endParaRPr/>
          </a:p>
          <a:p>
            <a:pPr marL="171425" lvl="0" indent="-101575" algn="l" rtl="0">
              <a:spcBef>
                <a:spcPts val="0"/>
              </a:spcBef>
              <a:spcAft>
                <a:spcPts val="0"/>
              </a:spcAft>
              <a:buClr>
                <a:schemeClr val="dk1"/>
              </a:buClr>
              <a:buSzPts val="1100"/>
              <a:buFont typeface="Noto Sans Symbols"/>
              <a:buNone/>
            </a:pPr>
            <a:endParaRPr b="1"/>
          </a:p>
          <a:p>
            <a:pPr marL="171425" lvl="0" indent="-171425" algn="l" rtl="0">
              <a:spcBef>
                <a:spcPts val="0"/>
              </a:spcBef>
              <a:spcAft>
                <a:spcPts val="0"/>
              </a:spcAft>
              <a:buClr>
                <a:schemeClr val="dk1"/>
              </a:buClr>
              <a:buSzPts val="1100"/>
              <a:buFont typeface="Noto Sans Symbols"/>
              <a:buChar char="✔"/>
            </a:pPr>
            <a:r>
              <a:rPr lang="en-US" b="1"/>
              <a:t>Examples of General Developmental Screening tools:</a:t>
            </a:r>
            <a:endParaRPr/>
          </a:p>
          <a:p>
            <a:pPr marL="1067387" lvl="1" indent="-171425" algn="l" rtl="0">
              <a:spcBef>
                <a:spcPts val="0"/>
              </a:spcBef>
              <a:spcAft>
                <a:spcPts val="0"/>
              </a:spcAft>
              <a:buClr>
                <a:schemeClr val="dk1"/>
              </a:buClr>
              <a:buSzPts val="1100"/>
              <a:buFont typeface="Courier New"/>
              <a:buChar char="o"/>
            </a:pPr>
            <a:r>
              <a:rPr lang="en-US"/>
              <a:t>Ages &amp; Stages Questionnaires®, Third Edition (ASQ®-3) , DIAL-3, Early Screening Inventory (ESI), Revised Developmental Screening Inventory (RDSI), Parent’s Evaluation of Developmental Status (PEDS).</a:t>
            </a:r>
            <a:endParaRPr/>
          </a:p>
          <a:p>
            <a:pPr marL="171425" lvl="0" indent="-171425" algn="l" rtl="0">
              <a:spcBef>
                <a:spcPts val="0"/>
              </a:spcBef>
              <a:spcAft>
                <a:spcPts val="0"/>
              </a:spcAft>
              <a:buClr>
                <a:schemeClr val="dk1"/>
              </a:buClr>
              <a:buSzPts val="1100"/>
              <a:buFont typeface="Noto Sans Symbols"/>
              <a:buChar char="✔"/>
            </a:pPr>
            <a:r>
              <a:rPr lang="en-US" b="1"/>
              <a:t>Examples of Social Emotional Screening tools:</a:t>
            </a:r>
            <a:r>
              <a:rPr lang="en-US"/>
              <a:t>  </a:t>
            </a:r>
            <a:endParaRPr/>
          </a:p>
          <a:p>
            <a:pPr marL="1231946" lvl="1" indent="-335985" algn="l" rtl="0">
              <a:spcBef>
                <a:spcPts val="0"/>
              </a:spcBef>
              <a:spcAft>
                <a:spcPts val="0"/>
              </a:spcAft>
              <a:buClr>
                <a:schemeClr val="dk1"/>
              </a:buClr>
              <a:buSzPts val="1100"/>
              <a:buFont typeface="Courier New"/>
              <a:buChar char="o"/>
            </a:pPr>
            <a:r>
              <a:rPr lang="en-US"/>
              <a:t>Ages &amp; Stages Questionnaires®: Social Emotional, Second Edition (ASQ®:SE-2); Temperament and Behavior Scales (TABS), BITSEA (Brief Infant/Toddler Social-Emotional Assessment), Devereux Early Childhood Assessment (DECA)</a:t>
            </a:r>
            <a:endParaRPr/>
          </a:p>
          <a:p>
            <a:pPr marL="171425" lvl="0" indent="-101575" algn="l" rtl="0">
              <a:spcBef>
                <a:spcPts val="0"/>
              </a:spcBef>
              <a:spcAft>
                <a:spcPts val="0"/>
              </a:spcAft>
              <a:buClr>
                <a:schemeClr val="dk1"/>
              </a:buClr>
              <a:buSzPts val="1100"/>
              <a:buFont typeface="Noto Sans Symbols"/>
              <a:buNone/>
            </a:pPr>
            <a:endParaRPr/>
          </a:p>
          <a:p>
            <a:pPr marL="0" lvl="0" indent="0" algn="l" rtl="0">
              <a:spcBef>
                <a:spcPts val="0"/>
              </a:spcBef>
              <a:spcAft>
                <a:spcPts val="0"/>
              </a:spcAft>
              <a:buNone/>
            </a:pPr>
            <a:endParaRPr sz="2000"/>
          </a:p>
        </p:txBody>
      </p:sp>
      <p:sp>
        <p:nvSpPr>
          <p:cNvPr id="259" name="Google Shape;259;p16:notes"/>
          <p:cNvSpPr txBox="1">
            <a:spLocks noGrp="1"/>
          </p:cNvSpPr>
          <p:nvPr>
            <p:ph type="sldNum" idx="12"/>
          </p:nvPr>
        </p:nvSpPr>
        <p:spPr>
          <a:xfrm>
            <a:off x="3933954" y="9046024"/>
            <a:ext cx="3381248" cy="549695"/>
          </a:xfrm>
          <a:prstGeom prst="rect">
            <a:avLst/>
          </a:prstGeom>
          <a:noFill/>
          <a:ln>
            <a:noFill/>
          </a:ln>
        </p:spPr>
        <p:txBody>
          <a:bodyPr spcFirstLastPara="1" wrap="square" lIns="185825" tIns="92900" rIns="185825" bIns="929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14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a:spLocks noGrp="1" noRot="1" noChangeAspect="1"/>
          </p:cNvSpPr>
          <p:nvPr>
            <p:ph type="sldImg" idx="2"/>
          </p:nvPr>
        </p:nvSpPr>
        <p:spPr>
          <a:xfrm>
            <a:off x="454025" y="690563"/>
            <a:ext cx="6407150" cy="3605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7:notes"/>
          <p:cNvSpPr txBox="1">
            <a:spLocks noGrp="1"/>
          </p:cNvSpPr>
          <p:nvPr>
            <p:ph type="body" idx="1"/>
          </p:nvPr>
        </p:nvSpPr>
        <p:spPr>
          <a:xfrm>
            <a:off x="628651" y="4648200"/>
            <a:ext cx="6057901" cy="4191000"/>
          </a:xfrm>
          <a:prstGeom prst="rect">
            <a:avLst/>
          </a:prstGeom>
          <a:noFill/>
          <a:ln>
            <a:noFill/>
          </a:ln>
        </p:spPr>
        <p:txBody>
          <a:bodyPr spcFirstLastPara="1" wrap="square" lIns="185825" tIns="92900" rIns="185825" bIns="92900" anchor="t" anchorCtr="0">
            <a:normAutofit/>
          </a:bodyPr>
          <a:lstStyle/>
          <a:p>
            <a:pPr marL="171425" lvl="0" indent="-171425" algn="l" rtl="0">
              <a:lnSpc>
                <a:spcPct val="90000"/>
              </a:lnSpc>
              <a:spcBef>
                <a:spcPts val="0"/>
              </a:spcBef>
              <a:spcAft>
                <a:spcPts val="0"/>
              </a:spcAft>
              <a:buClr>
                <a:schemeClr val="dk1"/>
              </a:buClr>
              <a:buSzPts val="1017"/>
              <a:buFont typeface="Noto Sans Symbols"/>
              <a:buChar char="✔"/>
            </a:pPr>
            <a:r>
              <a:rPr lang="en-US" sz="1017">
                <a:latin typeface="Calibri"/>
                <a:ea typeface="Calibri"/>
                <a:cs typeface="Calibri"/>
                <a:sym typeface="Calibri"/>
              </a:rPr>
              <a:t>Monitoring </a:t>
            </a:r>
            <a:r>
              <a:rPr lang="en-US" sz="1017"/>
              <a:t>is not a </a:t>
            </a:r>
            <a:r>
              <a:rPr lang="en-US" sz="1017" u="sng"/>
              <a:t>type </a:t>
            </a:r>
            <a:r>
              <a:rPr lang="en-US" sz="1017"/>
              <a:t>of assessment, but </a:t>
            </a:r>
            <a:r>
              <a:rPr lang="en-US" sz="1017" u="sng"/>
              <a:t>how</a:t>
            </a:r>
            <a:r>
              <a:rPr lang="en-US" sz="1017"/>
              <a:t> we use it. By re-administering a screening over time, we check in through focused observations to assure developmental progress. </a:t>
            </a:r>
            <a:endParaRPr/>
          </a:p>
          <a:p>
            <a:pPr marL="335985" lvl="0" indent="-271405" algn="l" rtl="0">
              <a:lnSpc>
                <a:spcPct val="90000"/>
              </a:lnSpc>
              <a:spcBef>
                <a:spcPts val="0"/>
              </a:spcBef>
              <a:spcAft>
                <a:spcPts val="0"/>
              </a:spcAft>
              <a:buClr>
                <a:schemeClr val="dk1"/>
              </a:buClr>
              <a:buSzPts val="1017"/>
              <a:buFont typeface="Noto Sans Symbols"/>
              <a:buNone/>
            </a:pPr>
            <a:endParaRPr sz="1017"/>
          </a:p>
          <a:p>
            <a:pPr marL="171425" lvl="0" indent="-171425" algn="l" rtl="0">
              <a:lnSpc>
                <a:spcPct val="90000"/>
              </a:lnSpc>
              <a:spcBef>
                <a:spcPts val="0"/>
              </a:spcBef>
              <a:spcAft>
                <a:spcPts val="0"/>
              </a:spcAft>
              <a:buClr>
                <a:schemeClr val="dk1"/>
              </a:buClr>
              <a:buSzPts val="1017"/>
              <a:buFont typeface="Noto Sans Symbols"/>
              <a:buChar char="✔"/>
            </a:pPr>
            <a:r>
              <a:rPr lang="en-US" sz="1017"/>
              <a:t>By re-administering  screening tools such as the ASQ and ASQ:SE ( designed with many intervals), we can easily monitor children over time and make sure the child continues to develop typically.</a:t>
            </a:r>
            <a:endParaRPr/>
          </a:p>
          <a:p>
            <a:pPr marL="335985" lvl="0" indent="-271405" algn="l" rtl="0">
              <a:lnSpc>
                <a:spcPct val="90000"/>
              </a:lnSpc>
              <a:spcBef>
                <a:spcPts val="0"/>
              </a:spcBef>
              <a:spcAft>
                <a:spcPts val="0"/>
              </a:spcAft>
              <a:buClr>
                <a:schemeClr val="dk1"/>
              </a:buClr>
              <a:buSzPts val="1017"/>
              <a:buFont typeface="Noto Sans Symbols"/>
              <a:buNone/>
            </a:pPr>
            <a:endParaRPr sz="1017"/>
          </a:p>
          <a:p>
            <a:pPr marL="335985" lvl="0" indent="-335985" algn="l" rtl="0">
              <a:lnSpc>
                <a:spcPct val="90000"/>
              </a:lnSpc>
              <a:spcBef>
                <a:spcPts val="0"/>
              </a:spcBef>
              <a:spcAft>
                <a:spcPts val="0"/>
              </a:spcAft>
              <a:buClr>
                <a:schemeClr val="dk1"/>
              </a:buClr>
              <a:buSzPts val="1017"/>
              <a:buFont typeface="Noto Sans Symbols"/>
              <a:buChar char="✔"/>
            </a:pPr>
            <a:r>
              <a:rPr lang="en-US" sz="1017" b="1"/>
              <a:t>ACTIVITY (Optional):</a:t>
            </a:r>
            <a:r>
              <a:rPr lang="en-US" sz="1017"/>
              <a:t>  </a:t>
            </a:r>
            <a:endParaRPr/>
          </a:p>
          <a:p>
            <a:pPr marL="1231946" lvl="1" indent="-335985" algn="l" rtl="0">
              <a:lnSpc>
                <a:spcPct val="90000"/>
              </a:lnSpc>
              <a:spcBef>
                <a:spcPts val="0"/>
              </a:spcBef>
              <a:spcAft>
                <a:spcPts val="0"/>
              </a:spcAft>
              <a:buClr>
                <a:schemeClr val="dk1"/>
              </a:buClr>
              <a:buSzPts val="1017"/>
              <a:buFont typeface="Courier New"/>
              <a:buChar char="o"/>
            </a:pPr>
            <a:r>
              <a:rPr lang="en-US" sz="1017" b="1"/>
              <a:t>Question </a:t>
            </a:r>
            <a:r>
              <a:rPr lang="en-US" sz="1017"/>
              <a:t>for participants: If a child’s development is ‘on schedule’ at one point in time, what events might cause concerning developmental changes?  </a:t>
            </a:r>
            <a:r>
              <a:rPr lang="en-US" sz="1017" b="1"/>
              <a:t>Answers</a:t>
            </a:r>
            <a:r>
              <a:rPr lang="en-US" sz="1017"/>
              <a:t>: medical event, environmental stress, lack of developmental stimulation.</a:t>
            </a:r>
            <a:endParaRPr sz="1017"/>
          </a:p>
          <a:p>
            <a:pPr marL="335985" lvl="0" indent="-271405" algn="l" rtl="0">
              <a:lnSpc>
                <a:spcPct val="90000"/>
              </a:lnSpc>
              <a:spcBef>
                <a:spcPts val="0"/>
              </a:spcBef>
              <a:spcAft>
                <a:spcPts val="0"/>
              </a:spcAft>
              <a:buClr>
                <a:schemeClr val="dk1"/>
              </a:buClr>
              <a:buSzPts val="1017"/>
              <a:buFont typeface="Noto Sans Symbols"/>
              <a:buNone/>
            </a:pPr>
            <a:endParaRPr sz="1017"/>
          </a:p>
          <a:p>
            <a:pPr marL="1231946" lvl="1" indent="-335985" algn="l" rtl="0">
              <a:lnSpc>
                <a:spcPct val="90000"/>
              </a:lnSpc>
              <a:spcBef>
                <a:spcPts val="0"/>
              </a:spcBef>
              <a:spcAft>
                <a:spcPts val="0"/>
              </a:spcAft>
              <a:buClr>
                <a:schemeClr val="dk1"/>
              </a:buClr>
              <a:buSzPts val="1017"/>
              <a:buFont typeface="Courier New"/>
              <a:buChar char="o"/>
            </a:pPr>
            <a:r>
              <a:rPr lang="en-US" sz="1017" b="1"/>
              <a:t>Question </a:t>
            </a:r>
            <a:r>
              <a:rPr lang="en-US" sz="1017"/>
              <a:t>for participants: How can monitoring benefit "at-risk" children? </a:t>
            </a:r>
            <a:r>
              <a:rPr lang="en-US" sz="1017" b="1"/>
              <a:t>Answer</a:t>
            </a:r>
            <a:r>
              <a:rPr lang="en-US" sz="1017"/>
              <a:t>: can provide frequent check- ins to assure development is progressing on schedule and also provide education and support to parents to help them assure their child’s developmental progress. </a:t>
            </a:r>
            <a:endParaRPr sz="1017"/>
          </a:p>
          <a:p>
            <a:pPr marL="335985" lvl="0" indent="-271405" algn="l" rtl="0">
              <a:lnSpc>
                <a:spcPct val="90000"/>
              </a:lnSpc>
              <a:spcBef>
                <a:spcPts val="0"/>
              </a:spcBef>
              <a:spcAft>
                <a:spcPts val="0"/>
              </a:spcAft>
              <a:buClr>
                <a:schemeClr val="dk1"/>
              </a:buClr>
              <a:buSzPts val="1017"/>
              <a:buFont typeface="Noto Sans Symbols"/>
              <a:buNone/>
            </a:pPr>
            <a:endParaRPr sz="1017"/>
          </a:p>
          <a:p>
            <a:pPr marL="171425" lvl="0" indent="-171425" algn="l" rtl="0">
              <a:lnSpc>
                <a:spcPct val="90000"/>
              </a:lnSpc>
              <a:spcBef>
                <a:spcPts val="0"/>
              </a:spcBef>
              <a:spcAft>
                <a:spcPts val="0"/>
              </a:spcAft>
              <a:buClr>
                <a:schemeClr val="dk1"/>
              </a:buClr>
              <a:buSzPts val="1017"/>
              <a:buFont typeface="Noto Sans Symbols"/>
              <a:buChar char="✔"/>
            </a:pPr>
            <a:r>
              <a:rPr lang="en-US" sz="1017"/>
              <a:t>Although many programs that serve young children only screen one time a year, best practice would encourage an initial screenings at 2 and 4 months. Screen every 4-6 months until age 2 years.  Screen every 6 months until age 5 years. More frequent screening is suggested for children who experience a serious illness or when parents feel development has changed markedly (see page 40 in ASQ-3 User’s Guide).</a:t>
            </a:r>
            <a:endParaRPr/>
          </a:p>
          <a:p>
            <a:pPr marL="171425" lvl="0" indent="-171425" algn="l" rtl="0">
              <a:lnSpc>
                <a:spcPct val="90000"/>
              </a:lnSpc>
              <a:spcBef>
                <a:spcPts val="0"/>
              </a:spcBef>
              <a:spcAft>
                <a:spcPts val="0"/>
              </a:spcAft>
              <a:buClr>
                <a:schemeClr val="dk1"/>
              </a:buClr>
              <a:buSzPts val="1017"/>
              <a:buFont typeface="Noto Sans Symbols"/>
              <a:buChar char="✔"/>
            </a:pPr>
            <a:r>
              <a:rPr lang="en-US" sz="1017"/>
              <a:t> </a:t>
            </a:r>
            <a:endParaRPr/>
          </a:p>
          <a:p>
            <a:pPr marL="171425" lvl="0" indent="-171425" algn="l" rtl="0">
              <a:lnSpc>
                <a:spcPct val="90000"/>
              </a:lnSpc>
              <a:spcBef>
                <a:spcPts val="0"/>
              </a:spcBef>
              <a:spcAft>
                <a:spcPts val="0"/>
              </a:spcAft>
              <a:buClr>
                <a:schemeClr val="dk1"/>
              </a:buClr>
              <a:buSzPts val="1017"/>
              <a:buFont typeface="Noto Sans Symbols"/>
              <a:buChar char="✔"/>
            </a:pPr>
            <a:r>
              <a:rPr lang="en-US" sz="1017"/>
              <a:t>For the ASQ:SE-2, monitoring recommendations are “every 6-12 months”, see page 105 in ASQ:SE-2 User’s Guide.  </a:t>
            </a:r>
            <a:endParaRPr/>
          </a:p>
          <a:p>
            <a:pPr marL="171425" lvl="0" indent="-106845" algn="l" rtl="0">
              <a:lnSpc>
                <a:spcPct val="90000"/>
              </a:lnSpc>
              <a:spcBef>
                <a:spcPts val="0"/>
              </a:spcBef>
              <a:spcAft>
                <a:spcPts val="0"/>
              </a:spcAft>
              <a:buClr>
                <a:schemeClr val="dk1"/>
              </a:buClr>
              <a:buSzPts val="1017"/>
              <a:buFont typeface="Noto Sans Symbols"/>
              <a:buNone/>
            </a:pPr>
            <a:endParaRPr sz="1017" b="1"/>
          </a:p>
          <a:p>
            <a:pPr marL="171425" lvl="0" indent="-171425" algn="l" rtl="0">
              <a:lnSpc>
                <a:spcPct val="90000"/>
              </a:lnSpc>
              <a:spcBef>
                <a:spcPts val="0"/>
              </a:spcBef>
              <a:spcAft>
                <a:spcPts val="0"/>
              </a:spcAft>
              <a:buClr>
                <a:schemeClr val="dk1"/>
              </a:buClr>
              <a:buSzPts val="1017"/>
              <a:buFont typeface="Noto Sans Symbols"/>
              <a:buChar char="✔"/>
            </a:pPr>
            <a:r>
              <a:rPr lang="en-US" sz="1017" b="1"/>
              <a:t>Note: </a:t>
            </a:r>
            <a:r>
              <a:rPr lang="en-US" sz="1017"/>
              <a:t>If a child IS eligible for special health or educational services, typically screening is discontinued. There are a few exceptions discussed later, however, in general, the screening tool served it’s purpose (identifying a child in need of specialized services); and should not be re-administered.</a:t>
            </a:r>
            <a:endParaRPr/>
          </a:p>
        </p:txBody>
      </p:sp>
      <p:sp>
        <p:nvSpPr>
          <p:cNvPr id="269" name="Google Shape;269;p17:notes"/>
          <p:cNvSpPr txBox="1">
            <a:spLocks noGrp="1"/>
          </p:cNvSpPr>
          <p:nvPr>
            <p:ph type="sldNum" idx="12"/>
          </p:nvPr>
        </p:nvSpPr>
        <p:spPr>
          <a:xfrm>
            <a:off x="3933954" y="9046024"/>
            <a:ext cx="3381248" cy="549695"/>
          </a:xfrm>
          <a:prstGeom prst="rect">
            <a:avLst/>
          </a:prstGeom>
          <a:noFill/>
          <a:ln>
            <a:noFill/>
          </a:ln>
        </p:spPr>
        <p:txBody>
          <a:bodyPr spcFirstLastPara="1" wrap="square" lIns="185825" tIns="92900" rIns="185825" bIns="929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40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8:notes"/>
          <p:cNvSpPr>
            <a:spLocks noGrp="1" noRot="1" noChangeAspect="1"/>
          </p:cNvSpPr>
          <p:nvPr>
            <p:ph type="sldImg" idx="2"/>
          </p:nvPr>
        </p:nvSpPr>
        <p:spPr>
          <a:xfrm>
            <a:off x="454025" y="690563"/>
            <a:ext cx="6407150" cy="3605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8:notes"/>
          <p:cNvSpPr txBox="1">
            <a:spLocks noGrp="1"/>
          </p:cNvSpPr>
          <p:nvPr>
            <p:ph type="body" idx="1"/>
          </p:nvPr>
        </p:nvSpPr>
        <p:spPr>
          <a:xfrm>
            <a:off x="628651" y="4648200"/>
            <a:ext cx="6057901" cy="4191000"/>
          </a:xfrm>
          <a:prstGeom prst="rect">
            <a:avLst/>
          </a:prstGeom>
          <a:noFill/>
          <a:ln>
            <a:noFill/>
          </a:ln>
        </p:spPr>
        <p:txBody>
          <a:bodyPr spcFirstLastPara="1" wrap="square" lIns="185825" tIns="92900" rIns="185825" bIns="92900" anchor="t" anchorCtr="0">
            <a:normAutofit/>
          </a:bodyPr>
          <a:lstStyle/>
          <a:p>
            <a:pPr marL="335984" lvl="0" indent="-208982" algn="l" rtl="0">
              <a:lnSpc>
                <a:spcPct val="100000"/>
              </a:lnSpc>
              <a:spcBef>
                <a:spcPts val="0"/>
              </a:spcBef>
              <a:spcAft>
                <a:spcPts val="0"/>
              </a:spcAft>
              <a:buClr>
                <a:schemeClr val="dk1"/>
              </a:buClr>
              <a:buSzPts val="2000"/>
              <a:buFont typeface="Noto Sans Symbols"/>
              <a:buNone/>
            </a:pPr>
            <a:r>
              <a:rPr lang="en-US" sz="2000">
                <a:highlight>
                  <a:srgbClr val="70D6F7"/>
                </a:highlight>
              </a:rPr>
              <a:t>ACTIVITY: ASK GROUP TO SHARE EXAMPLES OF WHY PARENTS SHOULD BE INCLUDED IN THE SCREENING PROCESS. WRITE ANSWERS ON WHITE BOARD.</a:t>
            </a:r>
            <a:endParaRPr sz="2000">
              <a:highlight>
                <a:srgbClr val="70D6F7"/>
              </a:highlight>
            </a:endParaRPr>
          </a:p>
          <a:p>
            <a:pPr marL="335984" lvl="0" indent="-208982" algn="l" rtl="0">
              <a:lnSpc>
                <a:spcPct val="100000"/>
              </a:lnSpc>
              <a:spcBef>
                <a:spcPts val="0"/>
              </a:spcBef>
              <a:spcAft>
                <a:spcPts val="0"/>
              </a:spcAft>
              <a:buClr>
                <a:schemeClr val="dk1"/>
              </a:buClr>
              <a:buSzPts val="2000"/>
              <a:buFont typeface="Noto Sans Symbols"/>
              <a:buNone/>
            </a:pPr>
            <a:endParaRPr sz="2000">
              <a:highlight>
                <a:srgbClr val="70D6F7"/>
              </a:highlight>
            </a:endParaRPr>
          </a:p>
          <a:p>
            <a:pPr marL="335985" lvl="0" indent="-208984" algn="l" rtl="0">
              <a:lnSpc>
                <a:spcPct val="100000"/>
              </a:lnSpc>
              <a:spcBef>
                <a:spcPts val="0"/>
              </a:spcBef>
              <a:spcAft>
                <a:spcPts val="0"/>
              </a:spcAft>
              <a:buClr>
                <a:schemeClr val="dk1"/>
              </a:buClr>
              <a:buSzPts val="2000"/>
              <a:buFont typeface="Noto Sans Symbols"/>
              <a:buNone/>
            </a:pPr>
            <a:r>
              <a:rPr lang="en-US" sz="2000">
                <a:highlight>
                  <a:srgbClr val="70D6F7"/>
                </a:highlight>
              </a:rPr>
              <a:t>If online training, unhide next slide for breakout group activity.</a:t>
            </a:r>
            <a:endParaRPr sz="2000">
              <a:highlight>
                <a:srgbClr val="70D6F7"/>
              </a:highlight>
            </a:endParaRPr>
          </a:p>
        </p:txBody>
      </p:sp>
      <p:sp>
        <p:nvSpPr>
          <p:cNvPr id="295" name="Google Shape;295;p8:notes"/>
          <p:cNvSpPr txBox="1">
            <a:spLocks noGrp="1"/>
          </p:cNvSpPr>
          <p:nvPr>
            <p:ph type="sldNum" idx="12"/>
          </p:nvPr>
        </p:nvSpPr>
        <p:spPr>
          <a:xfrm>
            <a:off x="3933954" y="9046024"/>
            <a:ext cx="3381248" cy="549695"/>
          </a:xfrm>
          <a:prstGeom prst="rect">
            <a:avLst/>
          </a:prstGeom>
          <a:noFill/>
          <a:ln>
            <a:noFill/>
          </a:ln>
        </p:spPr>
        <p:txBody>
          <a:bodyPr spcFirstLastPara="1" wrap="square" lIns="185825" tIns="92900" rIns="185825" bIns="92900" anchor="b" anchorCtr="0">
            <a:noAutofit/>
          </a:bodyPr>
          <a:lstStyle/>
          <a:p>
            <a:pPr marL="0" marR="0" lvl="0" indent="0" algn="r" defTabSz="914400" rtl="0" eaLnBrk="1" fontAlgn="auto" latinLnBrk="0" hangingPunct="1">
              <a:lnSpc>
                <a:spcPct val="100000"/>
              </a:lnSpc>
              <a:spcBef>
                <a:spcPts val="0"/>
              </a:spcBef>
              <a:spcAft>
                <a:spcPts val="0"/>
              </a:spcAft>
              <a:buClrTx/>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200"/>
                <a:buFont typeface="Calibri"/>
                <a:buNone/>
                <a:tabLst/>
                <a:defRPr/>
              </a:pPr>
              <a:t>13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416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454025" y="690563"/>
            <a:ext cx="6407150" cy="3605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28651" y="4648200"/>
            <a:ext cx="6057901" cy="4191000"/>
          </a:xfrm>
          <a:prstGeom prst="rect">
            <a:avLst/>
          </a:prstGeom>
          <a:noFill/>
          <a:ln>
            <a:noFill/>
          </a:ln>
        </p:spPr>
        <p:txBody>
          <a:bodyPr spcFirstLastPara="1" wrap="square" lIns="185825" tIns="92900" rIns="185825" bIns="92900" anchor="t" anchorCtr="0">
            <a:normAutofit fontScale="92500" lnSpcReduction="10000"/>
          </a:bodyPr>
          <a:lstStyle/>
          <a:p>
            <a:pPr marL="171424" lvl="0" indent="-171424" algn="l" rtl="0">
              <a:lnSpc>
                <a:spcPct val="150000"/>
              </a:lnSpc>
              <a:spcBef>
                <a:spcPts val="0"/>
              </a:spcBef>
              <a:spcAft>
                <a:spcPts val="0"/>
              </a:spcAft>
              <a:buClr>
                <a:schemeClr val="dk1"/>
              </a:buClr>
              <a:buSzPts val="1100"/>
              <a:buFont typeface="Noto Sans Symbols"/>
              <a:buChar char="✔"/>
            </a:pPr>
            <a:r>
              <a:rPr lang="en-US" dirty="0"/>
              <a:t>Screening, assessment, and evaluation should be conducted in natural, non-threatening settings and involve tasks that are relevant to the child and family. </a:t>
            </a:r>
            <a:endParaRPr b="1" dirty="0"/>
          </a:p>
          <a:p>
            <a:pPr marL="171424" lvl="0" indent="-171424" algn="l" rtl="0">
              <a:lnSpc>
                <a:spcPct val="150000"/>
              </a:lnSpc>
              <a:spcBef>
                <a:spcPts val="0"/>
              </a:spcBef>
              <a:spcAft>
                <a:spcPts val="0"/>
              </a:spcAft>
              <a:buClr>
                <a:schemeClr val="dk1"/>
              </a:buClr>
              <a:buSzPts val="1100"/>
              <a:buFont typeface="Noto Sans Symbols"/>
              <a:buChar char="✔"/>
            </a:pPr>
            <a:r>
              <a:rPr lang="en-US" dirty="0"/>
              <a:t>Children will demonstrate their true capacities when they are in a place that is secure and familiar, and with people whom they know and trust. </a:t>
            </a:r>
            <a:endParaRPr dirty="0"/>
          </a:p>
          <a:p>
            <a:pPr marL="171424" lvl="0" indent="-171424" algn="l" rtl="0">
              <a:lnSpc>
                <a:spcPct val="150000"/>
              </a:lnSpc>
              <a:spcBef>
                <a:spcPts val="0"/>
              </a:spcBef>
              <a:spcAft>
                <a:spcPts val="0"/>
              </a:spcAft>
              <a:buClr>
                <a:schemeClr val="dk1"/>
              </a:buClr>
              <a:buSzPts val="1100"/>
              <a:buFont typeface="Noto Sans Symbols"/>
              <a:buChar char="✔"/>
            </a:pPr>
            <a:r>
              <a:rPr lang="en-US" dirty="0"/>
              <a:t>Infants and young children may be particularly sensitive to unfamiliar caregivers and separation from trusted adults.</a:t>
            </a:r>
            <a:endParaRPr sz="1100" dirty="0"/>
          </a:p>
          <a:p>
            <a:pPr marL="171424" lvl="0" indent="-171424" algn="l" rtl="0">
              <a:lnSpc>
                <a:spcPct val="150000"/>
              </a:lnSpc>
              <a:spcBef>
                <a:spcPts val="0"/>
              </a:spcBef>
              <a:spcAft>
                <a:spcPts val="0"/>
              </a:spcAft>
              <a:buClr>
                <a:schemeClr val="dk1"/>
              </a:buClr>
              <a:buSzPts val="1100"/>
              <a:buFont typeface="Noto Sans Symbols"/>
              <a:buChar char="✔"/>
            </a:pPr>
            <a:r>
              <a:rPr lang="en-US" sz="1100" dirty="0"/>
              <a:t>The family is the primary force in preparing children for school and life (Henderson &amp; </a:t>
            </a:r>
            <a:r>
              <a:rPr lang="en-US" sz="1100" dirty="0" err="1"/>
              <a:t>Berla</a:t>
            </a:r>
            <a:r>
              <a:rPr lang="en-US" sz="1100" dirty="0"/>
              <a:t>, 1995)</a:t>
            </a:r>
            <a:endParaRPr sz="1100" dirty="0"/>
          </a:p>
          <a:p>
            <a:pPr marL="171424" lvl="0" indent="-171424" algn="l" rtl="0">
              <a:lnSpc>
                <a:spcPct val="150000"/>
              </a:lnSpc>
              <a:spcBef>
                <a:spcPts val="0"/>
              </a:spcBef>
              <a:spcAft>
                <a:spcPts val="0"/>
              </a:spcAft>
              <a:buClr>
                <a:schemeClr val="dk1"/>
              </a:buClr>
              <a:buSzPts val="1100"/>
              <a:buFont typeface="Noto Sans Symbols"/>
              <a:buChar char="✔"/>
            </a:pPr>
            <a:r>
              <a:rPr lang="en-US" sz="1100" dirty="0"/>
              <a:t>Children  benefit when all the adults who care for them work together  (Bronfenbrenner, 2004</a:t>
            </a:r>
            <a:endParaRPr sz="1100" dirty="0"/>
          </a:p>
          <a:p>
            <a:pPr marL="457200" lvl="0" indent="0" algn="l" rtl="0">
              <a:lnSpc>
                <a:spcPct val="80000"/>
              </a:lnSpc>
              <a:spcBef>
                <a:spcPts val="0"/>
              </a:spcBef>
              <a:spcAft>
                <a:spcPts val="0"/>
              </a:spcAft>
              <a:buSzPts val="1400"/>
              <a:buNone/>
            </a:pPr>
            <a:endParaRPr sz="950" dirty="0"/>
          </a:p>
          <a:p>
            <a:pPr marL="342849" lvl="0" indent="-342849" algn="l" rtl="0">
              <a:lnSpc>
                <a:spcPct val="80000"/>
              </a:lnSpc>
              <a:spcBef>
                <a:spcPts val="0"/>
              </a:spcBef>
              <a:spcAft>
                <a:spcPts val="0"/>
              </a:spcAft>
              <a:buClr>
                <a:schemeClr val="dk1"/>
              </a:buClr>
              <a:buSzPts val="950"/>
              <a:buFont typeface="Noto Sans Symbols"/>
              <a:buChar char="✔"/>
            </a:pPr>
            <a:r>
              <a:rPr lang="en-US" sz="950" b="1" dirty="0"/>
              <a:t>Family members should be an integral part of the screening, assessment, and evaluation process. </a:t>
            </a:r>
            <a:r>
              <a:rPr lang="en-US" sz="950" dirty="0"/>
              <a:t>The child’s relationship and interactions with his or her caregiver should form the cornerstone of the assessment. Children will generally reveal their highest level of skills in the context of spontaneous, motivated interactions with caregivers. The evaluator can build on these interactions by coaching the parent to elicit certain behaviors or skills or by joining in the interaction.</a:t>
            </a:r>
            <a:endParaRPr dirty="0"/>
          </a:p>
          <a:p>
            <a:pPr marL="335984" lvl="0" indent="-275659" algn="l" rtl="0">
              <a:lnSpc>
                <a:spcPct val="80000"/>
              </a:lnSpc>
              <a:spcBef>
                <a:spcPts val="0"/>
              </a:spcBef>
              <a:spcAft>
                <a:spcPts val="0"/>
              </a:spcAft>
              <a:buSzPts val="1400"/>
              <a:buNone/>
            </a:pPr>
            <a:endParaRPr sz="950" dirty="0"/>
          </a:p>
          <a:p>
            <a:pPr marL="342849" lvl="0" indent="-342849" algn="l" rtl="0">
              <a:lnSpc>
                <a:spcPct val="80000"/>
              </a:lnSpc>
              <a:spcBef>
                <a:spcPts val="0"/>
              </a:spcBef>
              <a:spcAft>
                <a:spcPts val="0"/>
              </a:spcAft>
              <a:buClr>
                <a:schemeClr val="dk1"/>
              </a:buClr>
              <a:buSzPts val="950"/>
              <a:buFont typeface="Noto Sans Symbols"/>
              <a:buChar char="✔"/>
            </a:pPr>
            <a:r>
              <a:rPr lang="en-US" sz="950" dirty="0"/>
              <a:t>The important role of family-mediated strategies in early intervention is well accepted as evidenced by the inclusion of parenting competencies in early intervention theories of practice (Odom &amp; </a:t>
            </a:r>
            <a:r>
              <a:rPr lang="en-US" sz="950" dirty="0" err="1"/>
              <a:t>Wolery</a:t>
            </a:r>
            <a:r>
              <a:rPr lang="en-US" sz="950" dirty="0"/>
              <a:t>, 2003), the recommended practices of the Division of Early Childhood of the Council for Exceptional Children (</a:t>
            </a:r>
            <a:r>
              <a:rPr lang="en-US" sz="950" dirty="0" err="1"/>
              <a:t>Trivette</a:t>
            </a:r>
            <a:r>
              <a:rPr lang="en-US" sz="950" dirty="0"/>
              <a:t> &amp; Dunst, 2005)</a:t>
            </a:r>
            <a:br>
              <a:rPr lang="en-US" sz="950" dirty="0"/>
            </a:br>
            <a:endParaRPr sz="950" dirty="0"/>
          </a:p>
          <a:p>
            <a:pPr marL="342849" lvl="0" indent="-342849" algn="l" rtl="0">
              <a:lnSpc>
                <a:spcPct val="80000"/>
              </a:lnSpc>
              <a:spcBef>
                <a:spcPts val="0"/>
              </a:spcBef>
              <a:spcAft>
                <a:spcPts val="0"/>
              </a:spcAft>
              <a:buClr>
                <a:schemeClr val="dk1"/>
              </a:buClr>
              <a:buSzPts val="950"/>
              <a:buFont typeface="Noto Sans Symbols"/>
              <a:buChar char="✔"/>
            </a:pPr>
            <a:r>
              <a:rPr lang="en-US" sz="950" dirty="0"/>
              <a:t>Using a parent completed measure to screen young children is a family-centered practice. Ensuring parent involvement and responsiveness is a necessary component of early intervention without which child directed intervention services are unlikely to be effective (Mahoney, 2009).</a:t>
            </a:r>
            <a:endParaRPr dirty="0"/>
          </a:p>
          <a:p>
            <a:pPr marL="342849" lvl="0" indent="-282524" algn="l" rtl="0">
              <a:lnSpc>
                <a:spcPct val="80000"/>
              </a:lnSpc>
              <a:spcBef>
                <a:spcPts val="0"/>
              </a:spcBef>
              <a:spcAft>
                <a:spcPts val="0"/>
              </a:spcAft>
              <a:buSzPts val="1400"/>
              <a:buNone/>
            </a:pPr>
            <a:endParaRPr sz="950" dirty="0"/>
          </a:p>
          <a:p>
            <a:pPr marL="342849" lvl="0" indent="-342849" algn="l" rtl="0">
              <a:lnSpc>
                <a:spcPct val="80000"/>
              </a:lnSpc>
              <a:spcBef>
                <a:spcPts val="0"/>
              </a:spcBef>
              <a:spcAft>
                <a:spcPts val="0"/>
              </a:spcAft>
              <a:buClr>
                <a:schemeClr val="dk1"/>
              </a:buClr>
              <a:buSzPts val="950"/>
              <a:buFont typeface="Noto Sans Symbols"/>
              <a:buChar char="✔"/>
            </a:pPr>
            <a:r>
              <a:rPr lang="en-US" sz="950" dirty="0"/>
              <a:t>Practices aimed at promoting positive parenting practices, teaching parenting skills, and influencing parent child interactions have demonstrated associations with positive social emotional development for children aged 0-3 years. </a:t>
            </a:r>
            <a:endParaRPr dirty="0"/>
          </a:p>
        </p:txBody>
      </p:sp>
      <p:sp>
        <p:nvSpPr>
          <p:cNvPr id="306" name="Google Shape;306;p10:notes"/>
          <p:cNvSpPr txBox="1">
            <a:spLocks noGrp="1"/>
          </p:cNvSpPr>
          <p:nvPr>
            <p:ph type="sldNum" idx="12"/>
          </p:nvPr>
        </p:nvSpPr>
        <p:spPr>
          <a:xfrm>
            <a:off x="3933954" y="9046024"/>
            <a:ext cx="3381248" cy="549695"/>
          </a:xfrm>
          <a:prstGeom prst="rect">
            <a:avLst/>
          </a:prstGeom>
          <a:noFill/>
          <a:ln>
            <a:noFill/>
          </a:ln>
        </p:spPr>
        <p:txBody>
          <a:bodyPr spcFirstLastPara="1" wrap="square" lIns="185825" tIns="92900" rIns="185825" bIns="92900" anchor="b" anchorCtr="0">
            <a:noAutofit/>
          </a:bodyPr>
          <a:lstStyle/>
          <a:p>
            <a:pPr marL="0" marR="0" lvl="0" indent="0" algn="r" defTabSz="914400" rtl="0" eaLnBrk="1" fontAlgn="auto" latinLnBrk="0" hangingPunct="1">
              <a:lnSpc>
                <a:spcPct val="100000"/>
              </a:lnSpc>
              <a:spcBef>
                <a:spcPts val="0"/>
              </a:spcBef>
              <a:spcAft>
                <a:spcPts val="0"/>
              </a:spcAft>
              <a:buClrTx/>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200"/>
                <a:buFont typeface="Calibri"/>
                <a:buNone/>
                <a:tabLst/>
                <a:defRPr/>
              </a:pPr>
              <a:t>14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719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0563"/>
            <a:ext cx="6407150" cy="3605212"/>
          </a:xfrm>
        </p:spPr>
      </p:sp>
      <p:sp>
        <p:nvSpPr>
          <p:cNvPr id="3" name="Notes Placeholder 2"/>
          <p:cNvSpPr>
            <a:spLocks noGrp="1"/>
          </p:cNvSpPr>
          <p:nvPr>
            <p:ph type="body" idx="1"/>
          </p:nvPr>
        </p:nvSpPr>
        <p:spPr/>
        <p:txBody>
          <a:bodyPr/>
          <a:lstStyle/>
          <a:p>
            <a:pPr marL="0" indent="0">
              <a:lnSpc>
                <a:spcPct val="120000"/>
              </a:lnSpc>
              <a:buFont typeface="Wingdings" panose="05000000000000000000" pitchFamily="2" charset="2"/>
              <a:buNone/>
            </a:pPr>
            <a:r>
              <a:rPr lang="en-US" dirty="0"/>
              <a:t>Page 2 has Age administration</a:t>
            </a:r>
            <a:r>
              <a:rPr lang="en-US" baseline="0" dirty="0"/>
              <a:t> chart</a:t>
            </a:r>
            <a:endParaRPr lang="en-US" dirty="0"/>
          </a:p>
          <a:p>
            <a:pPr marL="0" indent="0">
              <a:lnSpc>
                <a:spcPct val="120000"/>
              </a:lnSpc>
              <a:buFont typeface="Wingdings" panose="05000000000000000000" pitchFamily="2" charset="2"/>
              <a:buNone/>
            </a:pPr>
            <a:endParaRPr lang="en-US" dirty="0"/>
          </a:p>
          <a:p>
            <a:pPr marL="0" indent="0">
              <a:lnSpc>
                <a:spcPct val="120000"/>
              </a:lnSpc>
              <a:buFont typeface="Wingdings" panose="05000000000000000000" pitchFamily="2" charset="2"/>
              <a:buNone/>
            </a:pPr>
            <a:r>
              <a:rPr lang="en-US" dirty="0"/>
              <a:t>Parents complete questionnaires based on their observations and experiences with their child during their daily routines. Other caregivers </a:t>
            </a:r>
            <a:r>
              <a:rPr lang="en-US" b="1" u="sng" dirty="0"/>
              <a:t>may </a:t>
            </a:r>
            <a:r>
              <a:rPr lang="en-US" dirty="0"/>
              <a:t>complete an ASQ:SE but they </a:t>
            </a:r>
            <a:r>
              <a:rPr lang="en-US" u="sng" dirty="0"/>
              <a:t>must have at least 15-20 hours contact/week with child</a:t>
            </a:r>
            <a:r>
              <a:rPr lang="en-US" dirty="0"/>
              <a:t>.</a:t>
            </a:r>
          </a:p>
          <a:p>
            <a:pPr marL="171425" indent="-171425">
              <a:buFont typeface="Wingdings" panose="05000000000000000000" pitchFamily="2" charset="2"/>
              <a:buChar char="ü"/>
            </a:pPr>
            <a:endParaRPr lang="en-US" dirty="0"/>
          </a:p>
          <a:p>
            <a:pPr marL="171425" indent="-171425">
              <a:buFont typeface="Wingdings" panose="05000000000000000000" pitchFamily="2" charset="2"/>
              <a:buChar char="ü"/>
            </a:pPr>
            <a:r>
              <a:rPr lang="en-US" dirty="0"/>
              <a:t>The earlier we can identify social-emotional  delays and/or behaviors that are of concern to a parent the more we can support a healthy relationship between children and their primary caregivers. </a:t>
            </a:r>
          </a:p>
          <a:p>
            <a:pPr marL="335985" indent="-335985">
              <a:buFont typeface="Wingdings" panose="05000000000000000000" pitchFamily="2" charset="2"/>
              <a:buChar char="ü"/>
            </a:pPr>
            <a:endParaRPr lang="en-US" dirty="0"/>
          </a:p>
          <a:p>
            <a:pPr marL="171425" indent="-171425">
              <a:buFont typeface="Wingdings" panose="05000000000000000000" pitchFamily="2" charset="2"/>
              <a:buChar char="ü"/>
            </a:pPr>
            <a:r>
              <a:rPr lang="en-US" dirty="0"/>
              <a:t>A main function of the ASQ:SE-2 is to link families with resources in the community based on real needs. </a:t>
            </a:r>
          </a:p>
          <a:p>
            <a:pPr marL="335985" indent="-335985">
              <a:buFont typeface="Wingdings" panose="05000000000000000000" pitchFamily="2" charset="2"/>
              <a:buChar char="ü"/>
            </a:pPr>
            <a:endParaRPr lang="en-US" baseline="0" dirty="0"/>
          </a:p>
          <a:p>
            <a:endParaRPr lang="en-US" dirty="0"/>
          </a:p>
        </p:txBody>
      </p:sp>
      <p:sp>
        <p:nvSpPr>
          <p:cNvPr id="4" name="Slide Number Placeholder 3"/>
          <p:cNvSpPr>
            <a:spLocks noGrp="1"/>
          </p:cNvSpPr>
          <p:nvPr>
            <p:ph type="sldNum" sz="quarter" idx="10"/>
          </p:nvPr>
        </p:nvSpPr>
        <p:spPr/>
        <p:txBody>
          <a:bodyPr/>
          <a:lstStyle/>
          <a:p>
            <a:fld id="{010AC0A7-250E-4393-A980-FB0AF5CA2C3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38838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a:spLocks noGrp="1" noRot="1" noChangeAspect="1"/>
          </p:cNvSpPr>
          <p:nvPr>
            <p:ph type="sldImg" idx="2"/>
          </p:nvPr>
        </p:nvSpPr>
        <p:spPr>
          <a:xfrm>
            <a:off x="454025" y="690563"/>
            <a:ext cx="6407150" cy="36052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84" name="Google Shape;284;p7:notes"/>
          <p:cNvSpPr txBox="1">
            <a:spLocks noGrp="1"/>
          </p:cNvSpPr>
          <p:nvPr>
            <p:ph type="body" idx="1"/>
          </p:nvPr>
        </p:nvSpPr>
        <p:spPr>
          <a:xfrm>
            <a:off x="628651" y="4648200"/>
            <a:ext cx="6057901" cy="4191000"/>
          </a:xfrm>
          <a:prstGeom prst="rect">
            <a:avLst/>
          </a:prstGeom>
          <a:noFill/>
          <a:ln>
            <a:noFill/>
          </a:ln>
        </p:spPr>
        <p:txBody>
          <a:bodyPr spcFirstLastPara="1" wrap="square" lIns="185825" tIns="92900" rIns="185825" bIns="92900" anchor="t" anchorCtr="0">
            <a:normAutofit/>
          </a:bodyPr>
          <a:lstStyle/>
          <a:p>
            <a:pPr marL="171425" lvl="0" indent="-171425" algn="l" rtl="0">
              <a:lnSpc>
                <a:spcPct val="100000"/>
              </a:lnSpc>
              <a:spcBef>
                <a:spcPts val="0"/>
              </a:spcBef>
              <a:spcAft>
                <a:spcPts val="0"/>
              </a:spcAft>
              <a:buClr>
                <a:schemeClr val="dk1"/>
              </a:buClr>
              <a:buSzPts val="1100"/>
              <a:buFont typeface="Noto Sans Symbols"/>
              <a:buChar char="✔"/>
            </a:pPr>
            <a:r>
              <a:rPr lang="en-US"/>
              <a:t>The original tool was developed as a mail-out questionnaire for NICU graduates. However, over time, these tools have been used in a variety of settings; and using a variety of methods to administer.  </a:t>
            </a:r>
            <a:endParaRPr/>
          </a:p>
          <a:p>
            <a:pPr marL="335985" lvl="0" indent="-266135" algn="l" rtl="0">
              <a:lnSpc>
                <a:spcPct val="100000"/>
              </a:lnSpc>
              <a:spcBef>
                <a:spcPts val="0"/>
              </a:spcBef>
              <a:spcAft>
                <a:spcPts val="0"/>
              </a:spcAft>
              <a:buClr>
                <a:schemeClr val="dk1"/>
              </a:buClr>
              <a:buSzPts val="1100"/>
              <a:buFont typeface="Noto Sans Symbols"/>
              <a:buNone/>
            </a:pPr>
            <a:endParaRPr/>
          </a:p>
          <a:p>
            <a:pPr marL="171425" lvl="0" indent="-171425" algn="l" rtl="0">
              <a:lnSpc>
                <a:spcPct val="100000"/>
              </a:lnSpc>
              <a:spcBef>
                <a:spcPts val="0"/>
              </a:spcBef>
              <a:spcAft>
                <a:spcPts val="0"/>
              </a:spcAft>
              <a:buClr>
                <a:schemeClr val="dk1"/>
              </a:buClr>
              <a:buSzPts val="1100"/>
              <a:buFont typeface="Noto Sans Symbols"/>
              <a:buChar char="✔"/>
            </a:pPr>
            <a:r>
              <a:rPr lang="en-US"/>
              <a:t>Refer to the </a:t>
            </a:r>
            <a:r>
              <a:rPr lang="en-US" b="1" i="1"/>
              <a:t>ASQ-3 User’s Guide </a:t>
            </a:r>
            <a:r>
              <a:rPr lang="en-US" b="0"/>
              <a:t>and</a:t>
            </a:r>
            <a:r>
              <a:rPr lang="en-US" b="1"/>
              <a:t> </a:t>
            </a:r>
            <a:r>
              <a:rPr lang="en-US" b="1" i="1"/>
              <a:t>ASQ:SE-2 User’s Guide </a:t>
            </a:r>
            <a:r>
              <a:rPr lang="en-US"/>
              <a:t>for detailed information and considerations about using these tools in different settings or methods.</a:t>
            </a:r>
            <a:endParaRPr/>
          </a:p>
        </p:txBody>
      </p:sp>
      <p:sp>
        <p:nvSpPr>
          <p:cNvPr id="285" name="Google Shape;285;p7:notes"/>
          <p:cNvSpPr txBox="1">
            <a:spLocks noGrp="1"/>
          </p:cNvSpPr>
          <p:nvPr>
            <p:ph type="sldNum" idx="12"/>
          </p:nvPr>
        </p:nvSpPr>
        <p:spPr>
          <a:xfrm>
            <a:off x="3933954" y="9046024"/>
            <a:ext cx="3381248" cy="549695"/>
          </a:xfrm>
          <a:prstGeom prst="rect">
            <a:avLst/>
          </a:prstGeom>
          <a:noFill/>
          <a:ln>
            <a:noFill/>
          </a:ln>
        </p:spPr>
        <p:txBody>
          <a:bodyPr spcFirstLastPara="1" wrap="square" lIns="185825" tIns="92900" rIns="185825" bIns="92900" anchor="b" anchorCtr="0">
            <a:noAutofit/>
          </a:bodyPr>
          <a:lstStyle/>
          <a:p>
            <a:pPr marL="0" marR="0" lvl="0" indent="0" algn="r" defTabSz="914400" rtl="0" eaLnBrk="1" fontAlgn="auto" latinLnBrk="0" hangingPunct="1">
              <a:lnSpc>
                <a:spcPct val="100000"/>
              </a:lnSpc>
              <a:spcBef>
                <a:spcPts val="0"/>
              </a:spcBef>
              <a:spcAft>
                <a:spcPts val="0"/>
              </a:spcAft>
              <a:buClrTx/>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200"/>
                <a:buFont typeface="Calibri"/>
                <a:buNone/>
                <a:tabLst/>
                <a:defRPr/>
              </a:pPr>
              <a:t>16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69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76275"/>
            <a:ext cx="6264275" cy="3524250"/>
          </a:xfrm>
        </p:spPr>
      </p:sp>
      <p:sp>
        <p:nvSpPr>
          <p:cNvPr id="3" name="Notes Placeholder 2"/>
          <p:cNvSpPr>
            <a:spLocks noGrp="1"/>
          </p:cNvSpPr>
          <p:nvPr>
            <p:ph type="body" idx="1"/>
          </p:nvPr>
        </p:nvSpPr>
        <p:spPr/>
        <p:txBody>
          <a:bodyPr>
            <a:normAutofit/>
          </a:bodyPr>
          <a:lstStyle/>
          <a:p>
            <a:pPr marL="167071" indent="-167071">
              <a:buFont typeface="Wingdings" panose="05000000000000000000" pitchFamily="2" charset="2"/>
              <a:buChar char="ü"/>
            </a:pPr>
            <a:r>
              <a:rPr lang="en-US" b="1" dirty="0"/>
              <a:t>MONITORING SCHEDULE:  </a:t>
            </a:r>
            <a:r>
              <a:rPr lang="en-US" dirty="0"/>
              <a:t>By using each and every interval, a child’s emerging social emotional skills can be monitored.   Each of these age ranges captures different stages of social-emotional development that may be stressful for parents.  Some parents love babies but struggle with toddlers. Some are more comfortable with preschool age children. Checking in on a regular schedule helps parents reduce their parenting stress and becomes a critical intervention.</a:t>
            </a:r>
          </a:p>
          <a:p>
            <a:pPr marL="327452" indent="-327452">
              <a:buFont typeface="Wingdings" panose="05000000000000000000" pitchFamily="2" charset="2"/>
              <a:buChar char="ü"/>
            </a:pPr>
            <a:endParaRPr lang="en-US" b="1" dirty="0"/>
          </a:p>
          <a:p>
            <a:pPr marL="167071" indent="-167071">
              <a:buFont typeface="Wingdings" panose="05000000000000000000" pitchFamily="2" charset="2"/>
              <a:buChar char="ü"/>
            </a:pPr>
            <a:r>
              <a:rPr lang="en-US" b="1" dirty="0"/>
              <a:t>The ASQ:SE-2 has wider administration windows than ASQ-3.  </a:t>
            </a:r>
            <a:r>
              <a:rPr lang="en-US" dirty="0"/>
              <a:t>Many behaviors assessed on ASQ are skills such as crawling that are present for a short period of time and then become something different (e.g., walking). This is different from "competence" behaviors on the ASQ:SE-2 that once they are present, hopefully will stay with a child forever. On the flip side, "problem"  behaviors can be reduced with support</a:t>
            </a:r>
            <a:r>
              <a:rPr lang="en-US"/>
              <a:t>. </a:t>
            </a:r>
          </a:p>
          <a:p>
            <a:pPr marL="167071" indent="-167071">
              <a:buFont typeface="Wingdings" panose="05000000000000000000" pitchFamily="2" charset="2"/>
              <a:buChar char="ü"/>
            </a:pPr>
            <a:endParaRPr lang="en-US"/>
          </a:p>
          <a:p>
            <a:pPr marL="167071" indent="-167071" defTabSz="891175">
              <a:buFont typeface="Wingdings" panose="05000000000000000000" pitchFamily="2" charset="2"/>
              <a:buChar char="ü"/>
              <a:defRPr/>
            </a:pPr>
            <a:r>
              <a:rPr lang="en-US"/>
              <a:t>The number of items and content of items change across the ages.  26 scored questions in 6-month ASQSE; up to 39 questions on 48-month ASQ:SE</a:t>
            </a:r>
          </a:p>
          <a:p>
            <a:pPr marL="167071" indent="-167071">
              <a:buFont typeface="Wingdings" panose="05000000000000000000" pitchFamily="2" charset="2"/>
              <a:buChar char="ü"/>
            </a:pPr>
            <a:endParaRPr lang="en-US"/>
          </a:p>
          <a:p>
            <a:pPr marL="327452" indent="-327452">
              <a:buFont typeface="Wingdings" panose="05000000000000000000" pitchFamily="2" charset="2"/>
              <a:buChar char="ü"/>
            </a:pPr>
            <a:endParaRPr lang="en-US" dirty="0"/>
          </a:p>
          <a:p>
            <a:pPr marL="327452" indent="-327452">
              <a:buFont typeface="Wingdings" charset="2"/>
              <a:buChar char="ü"/>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6215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76275"/>
            <a:ext cx="6264275" cy="3524250"/>
          </a:xfrm>
        </p:spPr>
      </p:sp>
      <p:sp>
        <p:nvSpPr>
          <p:cNvPr id="3" name="Notes Placeholder 2"/>
          <p:cNvSpPr>
            <a:spLocks noGrp="1"/>
          </p:cNvSpPr>
          <p:nvPr>
            <p:ph type="body" idx="1"/>
          </p:nvPr>
        </p:nvSpPr>
        <p:spPr/>
        <p:txBody>
          <a:bodyPr/>
          <a:lstStyle/>
          <a:p>
            <a:pPr marL="167071" indent="-167071">
              <a:buFont typeface="Wingdings" panose="05000000000000000000" pitchFamily="2" charset="2"/>
              <a:buChar char="ü"/>
            </a:pPr>
            <a:r>
              <a:rPr lang="en-US" dirty="0"/>
              <a:t>Participants should have the ASQ:SE-2 Questionnaire for review.</a:t>
            </a:r>
          </a:p>
          <a:p>
            <a:pPr marL="167071" indent="-167071" defTabSz="1635861">
              <a:buFont typeface="Wingdings" panose="05000000000000000000" pitchFamily="2" charset="2"/>
              <a:buChar char="ü"/>
              <a:defRPr/>
            </a:pPr>
            <a:r>
              <a:rPr lang="en-US" b="1" dirty="0"/>
              <a:t>“Louis 6 Month Questionnaire” </a:t>
            </a:r>
            <a:r>
              <a:rPr lang="en-US" dirty="0"/>
              <a:t>found behind the </a:t>
            </a:r>
            <a:r>
              <a:rPr lang="en-US" b="1" dirty="0"/>
              <a:t>ASQ:SE-2 Handouts </a:t>
            </a:r>
            <a:r>
              <a:rPr lang="en-US" dirty="0"/>
              <a:t>tabbed section of the Trainer’s Handbook/USB.</a:t>
            </a:r>
          </a:p>
          <a:p>
            <a:pPr marL="327452" indent="-327452">
              <a:buFont typeface="Wingdings" panose="05000000000000000000" pitchFamily="2" charset="2"/>
              <a:buChar char="ü"/>
            </a:pPr>
            <a:endParaRPr lang="en-US" dirty="0"/>
          </a:p>
          <a:p>
            <a:pPr marL="167071" indent="-167071">
              <a:buFont typeface="Wingdings" panose="05000000000000000000" pitchFamily="2" charset="2"/>
              <a:buChar char="ü"/>
            </a:pPr>
            <a:r>
              <a:rPr lang="en-US" dirty="0"/>
              <a:t>Open-ended questions are not scored.</a:t>
            </a:r>
          </a:p>
          <a:p>
            <a:pPr marL="327452" indent="-327452">
              <a:buFont typeface="Wingdings" panose="05000000000000000000" pitchFamily="2" charset="2"/>
              <a:buChar char="ü"/>
            </a:pPr>
            <a:endParaRPr lang="en-US" dirty="0"/>
          </a:p>
          <a:p>
            <a:pPr marL="167071" indent="-167071">
              <a:buFont typeface="Wingdings" panose="05000000000000000000" pitchFamily="2" charset="2"/>
              <a:buChar char="ü"/>
            </a:pPr>
            <a:r>
              <a:rPr lang="en-US" b="1" dirty="0"/>
              <a:t>The open-ended questions on ASQ:SE-2, just like the Overall Section on ASQ-3, are very important. </a:t>
            </a:r>
            <a:r>
              <a:rPr lang="en-US" dirty="0"/>
              <a:t>Referrals are often made based on an answer to an overall question, regardless of the total score of ASQ:SE-2.</a:t>
            </a:r>
          </a:p>
          <a:p>
            <a:pPr marL="327452" indent="-327452">
              <a:buFont typeface="Wingdings" panose="05000000000000000000" pitchFamily="2" charset="2"/>
              <a:buChar char="ü"/>
            </a:pPr>
            <a:endParaRPr lang="en-US" dirty="0"/>
          </a:p>
          <a:p>
            <a:pPr marL="167071" indent="-167071">
              <a:buFont typeface="Wingdings" panose="05000000000000000000" pitchFamily="2" charset="2"/>
              <a:buChar char="ü"/>
            </a:pPr>
            <a:r>
              <a:rPr lang="en-US" dirty="0"/>
              <a:t>Any concern that is brought up in this section should be addressed.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5745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8451" indent="-278451">
              <a:buFont typeface="Wingdings" panose="05000000000000000000" pitchFamily="2" charset="2"/>
              <a:buChar char="ü"/>
            </a:pPr>
            <a:r>
              <a:rPr lang="en-US" altLang="en-US" dirty="0"/>
              <a:t>Questions on the ASQ:SE address the following behavioral areas:</a:t>
            </a:r>
            <a:endParaRPr lang="en-US" altLang="en-US" b="1" dirty="0"/>
          </a:p>
          <a:p>
            <a:pPr eaLnBrk="1" hangingPunct="1"/>
            <a:endParaRPr lang="en-US" altLang="en-US" b="1" dirty="0"/>
          </a:p>
          <a:p>
            <a:pPr marL="1200656" lvl="1" indent="-327452">
              <a:buFont typeface="Courier New"/>
              <a:buChar char="o"/>
            </a:pPr>
            <a:r>
              <a:rPr lang="en-US" b="1" dirty="0"/>
              <a:t>Self Regulation:  </a:t>
            </a:r>
            <a:r>
              <a:rPr lang="en-US" dirty="0"/>
              <a:t>Items address the child’s ability or willingness to calm or settle down or adjust to physiological or environmental conditions or stimulation.</a:t>
            </a:r>
          </a:p>
          <a:p>
            <a:pPr marL="1200656" lvl="1" indent="-327452">
              <a:buFont typeface="Courier New"/>
              <a:buChar char="o"/>
            </a:pPr>
            <a:r>
              <a:rPr lang="en-US" b="1" dirty="0"/>
              <a:t>Compliance:  </a:t>
            </a:r>
            <a:r>
              <a:rPr lang="en-US" dirty="0"/>
              <a:t>Items address the child’s ability or willingness to conform to the direction of others and follow rules.</a:t>
            </a:r>
          </a:p>
          <a:p>
            <a:pPr marL="1200656" lvl="1" indent="-327452">
              <a:buFont typeface="Courier New"/>
              <a:buChar char="o"/>
            </a:pPr>
            <a:r>
              <a:rPr lang="en-US" b="1" dirty="0"/>
              <a:t>Adaptive functioning:  </a:t>
            </a:r>
            <a:r>
              <a:rPr lang="en-US" dirty="0"/>
              <a:t>Items address the child’s success in coping or ability to cope with physiological needs (e.g., sleeping, eating, elimination, safety).</a:t>
            </a:r>
          </a:p>
          <a:p>
            <a:pPr marL="1200656" lvl="1" indent="-327452">
              <a:buFont typeface="Courier New"/>
              <a:buChar char="o"/>
            </a:pPr>
            <a:r>
              <a:rPr lang="en-US" b="1" dirty="0"/>
              <a:t>Autonomy</a:t>
            </a:r>
            <a:r>
              <a:rPr lang="en-US" dirty="0"/>
              <a:t>:  Items address the child’s ability or willingness to self-initiate or respond without guidance (i.e., move toward independence).</a:t>
            </a:r>
          </a:p>
          <a:p>
            <a:pPr marL="1200656" lvl="1" indent="-327452">
              <a:buFont typeface="Courier New"/>
              <a:buChar char="o"/>
            </a:pPr>
            <a:r>
              <a:rPr lang="en-US" b="1" dirty="0"/>
              <a:t>Affect:  </a:t>
            </a:r>
            <a:r>
              <a:rPr lang="en-US" dirty="0"/>
              <a:t>Items address the child’s ability or willingness to respond to or demonstrate his or her own feelings and empathy for others.</a:t>
            </a:r>
          </a:p>
          <a:p>
            <a:pPr marL="1200656" lvl="1" indent="-327452" defTabSz="891175">
              <a:buFont typeface="Courier New"/>
              <a:buChar char="o"/>
              <a:defRPr/>
            </a:pPr>
            <a:r>
              <a:rPr lang="en-US" b="1" dirty="0"/>
              <a:t>Interaction with People:  </a:t>
            </a:r>
            <a:r>
              <a:rPr lang="en-US" dirty="0"/>
              <a:t>Items address the child’s ability or willingness to respond to or initiate social responses to parents, other adults, and peers.</a:t>
            </a:r>
          </a:p>
          <a:p>
            <a:pPr marL="1200656" lvl="1" indent="-327452">
              <a:buFont typeface="Courier New"/>
              <a:buChar char="o"/>
            </a:pPr>
            <a:r>
              <a:rPr lang="en-US" b="1" dirty="0"/>
              <a:t>Social Communication:  </a:t>
            </a:r>
            <a:r>
              <a:rPr lang="en-US" dirty="0"/>
              <a:t>Items address the child’s ability or willingness to interact with others by </a:t>
            </a:r>
            <a:r>
              <a:rPr lang="en-US" b="1" dirty="0"/>
              <a:t>responding to or initiating verbal or nonverbal signals </a:t>
            </a:r>
            <a:r>
              <a:rPr lang="en-US" dirty="0"/>
              <a:t>to indicate interests or needs, feelings, affective, or internal states.</a:t>
            </a:r>
          </a:p>
          <a:p>
            <a:pPr marL="1200656" lvl="1" indent="-327452">
              <a:buFont typeface="Courier New"/>
              <a:buChar char="o"/>
            </a:pPr>
            <a:endParaRPr lang="en-US" altLang="en-US" dirty="0"/>
          </a:p>
          <a:p>
            <a:pPr marL="278451" indent="-278451">
              <a:buFont typeface="Wingdings" panose="05000000000000000000" pitchFamily="2" charset="2"/>
              <a:buChar char="ü"/>
            </a:pPr>
            <a:r>
              <a:rPr lang="en-US" altLang="en-US" dirty="0"/>
              <a:t>Understanding the definitions of these areas helps understand the intent behind the questions on the ASQSE.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098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615b58bbb_2_7:notes"/>
          <p:cNvSpPr>
            <a:spLocks noGrp="1" noRot="1" noChangeAspect="1"/>
          </p:cNvSpPr>
          <p:nvPr>
            <p:ph type="sldImg" idx="2"/>
          </p:nvPr>
        </p:nvSpPr>
        <p:spPr>
          <a:xfrm>
            <a:off x="498475" y="70961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12615b58bbb_2_7:notes"/>
          <p:cNvSpPr txBox="1">
            <a:spLocks noGrp="1"/>
          </p:cNvSpPr>
          <p:nvPr>
            <p:ph type="body" idx="1"/>
          </p:nvPr>
        </p:nvSpPr>
        <p:spPr>
          <a:xfrm>
            <a:off x="651061" y="4772475"/>
            <a:ext cx="6273853" cy="4303051"/>
          </a:xfrm>
          <a:prstGeom prst="rect">
            <a:avLst/>
          </a:prstGeom>
          <a:noFill/>
          <a:ln>
            <a:noFill/>
          </a:ln>
        </p:spPr>
        <p:txBody>
          <a:bodyPr spcFirstLastPara="1" wrap="square" lIns="191493" tIns="95733" rIns="191493" bIns="95733" anchor="t" anchorCtr="0">
            <a:noAutofit/>
          </a:bodyPr>
          <a:lstStyle/>
          <a:p>
            <a:endParaRPr>
              <a:solidFill>
                <a:srgbClr val="FF0000"/>
              </a:solidFill>
            </a:endParaRPr>
          </a:p>
        </p:txBody>
      </p:sp>
      <p:sp>
        <p:nvSpPr>
          <p:cNvPr id="138" name="Google Shape;138;g12615b58bbb_2_7:notes"/>
          <p:cNvSpPr txBox="1">
            <a:spLocks noGrp="1"/>
          </p:cNvSpPr>
          <p:nvPr>
            <p:ph type="sldNum" idx="12"/>
          </p:nvPr>
        </p:nvSpPr>
        <p:spPr>
          <a:xfrm>
            <a:off x="4074192" y="9287880"/>
            <a:ext cx="3501837" cy="564294"/>
          </a:xfrm>
          <a:prstGeom prst="rect">
            <a:avLst/>
          </a:prstGeom>
          <a:noFill/>
          <a:ln>
            <a:noFill/>
          </a:ln>
        </p:spPr>
        <p:txBody>
          <a:bodyPr spcFirstLastPara="1" wrap="square" lIns="191493" tIns="95733" rIns="191493" bIns="95733"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728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76275"/>
            <a:ext cx="6264275" cy="3524250"/>
          </a:xfrm>
        </p:spPr>
      </p:sp>
      <p:sp>
        <p:nvSpPr>
          <p:cNvPr id="3" name="Notes Placeholder 2"/>
          <p:cNvSpPr>
            <a:spLocks noGrp="1"/>
          </p:cNvSpPr>
          <p:nvPr>
            <p:ph type="body" idx="1"/>
          </p:nvPr>
        </p:nvSpPr>
        <p:spPr/>
        <p:txBody>
          <a:bodyPr>
            <a:normAutofit lnSpcReduction="10000"/>
          </a:bodyPr>
          <a:lstStyle/>
          <a:p>
            <a:pPr marL="167071" indent="-167071">
              <a:buFont typeface="Wingdings" panose="05000000000000000000" pitchFamily="2" charset="2"/>
              <a:buChar char="ü"/>
            </a:pPr>
            <a:r>
              <a:rPr lang="en-US" dirty="0"/>
              <a:t>Each ASQ:SE-2 interval has unique Information Summary sheet that resemble the ASQ-3 Information Summary sheet but with only one area or bar to report.</a:t>
            </a:r>
          </a:p>
          <a:p>
            <a:pPr marL="327452" indent="-327452">
              <a:buFont typeface="Wingdings" panose="05000000000000000000" pitchFamily="2" charset="2"/>
              <a:buChar char="ü"/>
            </a:pPr>
            <a:endParaRPr lang="en-US" dirty="0"/>
          </a:p>
          <a:p>
            <a:pPr marL="167071" indent="-167071">
              <a:buFont typeface="Wingdings" panose="05000000000000000000" pitchFamily="2" charset="2"/>
              <a:buChar char="ü"/>
            </a:pPr>
            <a:r>
              <a:rPr lang="en-US" dirty="0"/>
              <a:t>The summary sheet, along with the optional “Item Response Sheet” provides a summary of the entire ASQ:SE-2, as well as follow-up actions that are needed. All information can be transferred to this page and shared with other providers once consent has been established. It also allows the provider to leave the questionnaire with families, increasing educational impact of tool. </a:t>
            </a:r>
          </a:p>
          <a:p>
            <a:pPr marL="327452" indent="-327452">
              <a:buFont typeface="Wingdings" panose="05000000000000000000" pitchFamily="2" charset="2"/>
              <a:buChar char="ü"/>
            </a:pPr>
            <a:endParaRPr lang="en-US" dirty="0"/>
          </a:p>
          <a:p>
            <a:pPr marL="167071" indent="-167071">
              <a:buFont typeface="Wingdings" panose="05000000000000000000" pitchFamily="2" charset="2"/>
              <a:buChar char="ü"/>
            </a:pPr>
            <a:r>
              <a:rPr lang="en-US" dirty="0"/>
              <a:t>Each Summary sheet has 6 sections:</a:t>
            </a:r>
          </a:p>
          <a:p>
            <a:pPr marL="1184016" lvl="1" indent="-327452">
              <a:buFont typeface="Courier New"/>
              <a:buChar char="o"/>
            </a:pPr>
            <a:r>
              <a:rPr lang="en-US" dirty="0">
                <a:ea typeface="ＭＳ Ｐゴシック" pitchFamily="34" charset="-128"/>
              </a:rPr>
              <a:t>Child/family information</a:t>
            </a:r>
          </a:p>
          <a:p>
            <a:pPr marL="1184016" lvl="1" indent="-327452">
              <a:buFont typeface="Courier New"/>
              <a:buChar char="o"/>
            </a:pPr>
            <a:r>
              <a:rPr lang="en-US" dirty="0">
                <a:ea typeface="ＭＳ Ｐゴシック" pitchFamily="34" charset="-128"/>
              </a:rPr>
              <a:t>Score total</a:t>
            </a:r>
          </a:p>
          <a:p>
            <a:pPr marL="1184016" lvl="1" indent="-327452">
              <a:buFont typeface="Courier New"/>
              <a:buChar char="o"/>
            </a:pPr>
            <a:r>
              <a:rPr lang="en-US" dirty="0">
                <a:ea typeface="ＭＳ Ｐゴシック" pitchFamily="34" charset="-128"/>
              </a:rPr>
              <a:t>Bar graph with cutoffs </a:t>
            </a:r>
          </a:p>
          <a:p>
            <a:pPr marL="1184016" lvl="1" indent="-327452">
              <a:buFont typeface="Courier New"/>
              <a:buChar char="o"/>
            </a:pPr>
            <a:r>
              <a:rPr lang="en-US" dirty="0">
                <a:ea typeface="ＭＳ Ｐゴシック" pitchFamily="34" charset="-128"/>
              </a:rPr>
              <a:t>Overall section</a:t>
            </a:r>
          </a:p>
          <a:p>
            <a:pPr marL="1184016" lvl="1" indent="-327452">
              <a:buFont typeface="Courier New"/>
              <a:buChar char="o"/>
            </a:pPr>
            <a:r>
              <a:rPr lang="en-US" dirty="0">
                <a:ea typeface="ＭＳ Ｐゴシック" pitchFamily="34" charset="-128"/>
              </a:rPr>
              <a:t>Follow-up considerations</a:t>
            </a:r>
          </a:p>
          <a:p>
            <a:pPr marL="1184016" lvl="1" indent="-327452">
              <a:buFont typeface="Courier New"/>
              <a:buChar char="o"/>
            </a:pPr>
            <a:r>
              <a:rPr lang="en-US" dirty="0">
                <a:ea typeface="ＭＳ Ｐゴシック" pitchFamily="34" charset="-128"/>
              </a:rPr>
              <a:t>Follow-up action taken</a:t>
            </a:r>
          </a:p>
          <a:p>
            <a:pPr defTabSz="1746409">
              <a:defRPr/>
            </a:pPr>
            <a:endParaRPr lang="en-US" dirty="0"/>
          </a:p>
          <a:p>
            <a:pPr marL="167071" indent="-167071" defTabSz="1746409">
              <a:buFont typeface="Wingdings" panose="05000000000000000000" pitchFamily="2" charset="2"/>
              <a:buChar char="ü"/>
              <a:defRPr/>
            </a:pPr>
            <a:r>
              <a:rPr lang="en-US" dirty="0"/>
              <a:t>Reference the “</a:t>
            </a:r>
            <a:r>
              <a:rPr lang="en-US" b="1" dirty="0"/>
              <a:t>ASQ:SE-2 6 Month Item Response Sheet” </a:t>
            </a:r>
            <a:r>
              <a:rPr lang="en-US" dirty="0"/>
              <a:t>found in the </a:t>
            </a:r>
            <a:r>
              <a:rPr lang="en-US" b="1" dirty="0"/>
              <a:t>ASQ:SE-2 Handouts </a:t>
            </a:r>
            <a:r>
              <a:rPr lang="en-US" dirty="0"/>
              <a:t>tabbed section of the Trainer’s Handbook/USB.  Note that this form is available for all age intervals on the CD-ROM that is part of the </a:t>
            </a:r>
            <a:r>
              <a:rPr lang="en-US" b="1" i="1" dirty="0"/>
              <a:t>ASQ:SE-2 Starter Kit; </a:t>
            </a:r>
            <a:r>
              <a:rPr lang="en-US" b="0" i="0" dirty="0"/>
              <a:t>they are found </a:t>
            </a:r>
            <a:r>
              <a:rPr lang="en-US" dirty="0"/>
              <a:t>in the ”Scoring Sheets” folder. </a:t>
            </a:r>
            <a:endParaRPr lang="en-US" sz="16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5154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676275"/>
            <a:ext cx="4699000" cy="3524250"/>
          </a:xfrm>
        </p:spPr>
      </p:sp>
      <p:sp>
        <p:nvSpPr>
          <p:cNvPr id="3" name="Notes Placeholder 2"/>
          <p:cNvSpPr>
            <a:spLocks noGrp="1"/>
          </p:cNvSpPr>
          <p:nvPr>
            <p:ph type="body" idx="1"/>
          </p:nvPr>
        </p:nvSpPr>
        <p:spPr/>
        <p:txBody>
          <a:bodyPr/>
          <a:lstStyle/>
          <a:p>
            <a:pPr marL="167071" indent="-167071">
              <a:buFont typeface="Wingdings" panose="05000000000000000000" pitchFamily="2" charset="2"/>
              <a:buChar char="ü"/>
            </a:pPr>
            <a:r>
              <a:rPr lang="en-US" b="1" dirty="0"/>
              <a:t>Monitor Area:</a:t>
            </a:r>
            <a:r>
              <a:rPr lang="en-US" dirty="0"/>
              <a:t>  Each monitor area of the ASQ:SE-2 begins at the 65</a:t>
            </a:r>
            <a:r>
              <a:rPr lang="en-US" baseline="30000" dirty="0"/>
              <a:t>th</a:t>
            </a:r>
            <a:r>
              <a:rPr lang="en-US" dirty="0"/>
              <a:t> percentile (on the 6 month ASQ:SE-2 at 30 points) and ends at the statistically derived cutoff score (45 points). The 65</a:t>
            </a:r>
            <a:r>
              <a:rPr lang="en-US" baseline="30000" dirty="0"/>
              <a:t>th</a:t>
            </a:r>
            <a:r>
              <a:rPr lang="en-US" dirty="0"/>
              <a:t> percentile is the point at which 65% of the normative sample scored below that score.</a:t>
            </a:r>
          </a:p>
          <a:p>
            <a:pPr marL="327452" indent="-327452">
              <a:buFont typeface="Wingdings" panose="05000000000000000000" pitchFamily="2" charset="2"/>
              <a:buChar char="ü"/>
            </a:pPr>
            <a:endParaRPr lang="en-US" dirty="0"/>
          </a:p>
          <a:p>
            <a:pPr marL="167071" indent="-167071">
              <a:buFont typeface="Wingdings" panose="05000000000000000000" pitchFamily="2" charset="2"/>
              <a:buChar char="ü"/>
            </a:pPr>
            <a:r>
              <a:rPr lang="en-US" dirty="0"/>
              <a:t>The cutoff for the ASQ:SE-2 6 Month Questionnaire is 45. Any child with a total score </a:t>
            </a:r>
            <a:r>
              <a:rPr lang="en-US" b="1" dirty="0"/>
              <a:t>greater</a:t>
            </a:r>
            <a:r>
              <a:rPr lang="en-US" dirty="0"/>
              <a:t> than 45 should be referred for an appropriate individualized follow-up. </a:t>
            </a:r>
          </a:p>
          <a:p>
            <a:pPr marL="327452" indent="-327452">
              <a:buFont typeface="Wingdings" panose="05000000000000000000" pitchFamily="2" charset="2"/>
              <a:buChar char="ü"/>
            </a:pPr>
            <a:endParaRPr lang="en-US" dirty="0"/>
          </a:p>
          <a:p>
            <a:pPr marL="167071" indent="-167071">
              <a:buFont typeface="Wingdings" panose="05000000000000000000" pitchFamily="2" charset="2"/>
              <a:buChar char="ü"/>
            </a:pPr>
            <a:r>
              <a:rPr lang="en-US" b="1" dirty="0"/>
              <a:t>90</a:t>
            </a:r>
            <a:r>
              <a:rPr lang="en-US" b="1" baseline="30000" dirty="0"/>
              <a:t>th</a:t>
            </a:r>
            <a:r>
              <a:rPr lang="en-US" b="1" dirty="0"/>
              <a:t> Percentile.  </a:t>
            </a:r>
            <a:r>
              <a:rPr lang="en-US" dirty="0"/>
              <a:t>The 90</a:t>
            </a:r>
            <a:r>
              <a:rPr lang="en-US" baseline="30000" dirty="0"/>
              <a:t>th</a:t>
            </a:r>
            <a:r>
              <a:rPr lang="en-US" dirty="0"/>
              <a:t> Percentile score is indicated at the end of each ASQ:SE-2 Cutoff Chart.  It provides additional information about score distributions of each interval, and the point at which 90% of the normative sample scored below.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931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76275"/>
            <a:ext cx="6264275" cy="3524250"/>
          </a:xfrm>
        </p:spPr>
      </p:sp>
      <p:sp>
        <p:nvSpPr>
          <p:cNvPr id="3" name="Notes Placeholder 2"/>
          <p:cNvSpPr>
            <a:spLocks noGrp="1"/>
          </p:cNvSpPr>
          <p:nvPr>
            <p:ph type="body" idx="1"/>
          </p:nvPr>
        </p:nvSpPr>
        <p:spPr>
          <a:xfrm>
            <a:off x="610372" y="4545213"/>
            <a:ext cx="5881738" cy="4247168"/>
          </a:xfrm>
        </p:spPr>
        <p:txBody>
          <a:bodyPr>
            <a:normAutofit fontScale="92500" lnSpcReduction="10000"/>
          </a:bodyPr>
          <a:lstStyle/>
          <a:p>
            <a:pPr marL="327452" indent="-327452">
              <a:buFont typeface="Wingdings" charset="2"/>
              <a:buChar char="ü"/>
            </a:pPr>
            <a:r>
              <a:rPr lang="en-US" b="1" dirty="0"/>
              <a:t>Page 21 and 22:</a:t>
            </a:r>
            <a:r>
              <a:rPr lang="en-US" b="1" baseline="0" dirty="0"/>
              <a:t> Factors to Consider</a:t>
            </a:r>
            <a:endParaRPr lang="en-US" b="1" dirty="0"/>
          </a:p>
          <a:p>
            <a:r>
              <a:rPr lang="en-US" dirty="0"/>
              <a:t>*NOTE</a:t>
            </a:r>
            <a:r>
              <a:rPr lang="en-US" baseline="0" dirty="0"/>
              <a:t> that this follow-up consideration section is specifically from the 6 month summary sheet**</a:t>
            </a:r>
          </a:p>
          <a:p>
            <a:endParaRPr lang="en-US" baseline="0" dirty="0"/>
          </a:p>
          <a:p>
            <a:pPr marL="167071" indent="-167071" defTabSz="1635861">
              <a:buFont typeface="Wingdings" panose="05000000000000000000" pitchFamily="2" charset="2"/>
              <a:buChar char="ü"/>
              <a:defRPr/>
            </a:pPr>
            <a:r>
              <a:rPr lang="en-US" b="1" dirty="0"/>
              <a:t>HANDOUT: “Factors to Consider Before Beginning the Referral Process” </a:t>
            </a:r>
            <a:r>
              <a:rPr lang="en-US" dirty="0"/>
              <a:t>When results are in the monitor or referral areas of the ASQ:SE and providers are unsure of appropriate next steps, this handout provides a questioning process that helps generate next steps. </a:t>
            </a:r>
          </a:p>
          <a:p>
            <a:pPr marL="167071" indent="-167071" defTabSz="1635861">
              <a:buFont typeface="Wingdings" panose="05000000000000000000" pitchFamily="2" charset="2"/>
              <a:buChar char="ü"/>
              <a:defRPr/>
            </a:pPr>
            <a:endParaRPr lang="en-US" dirty="0"/>
          </a:p>
          <a:p>
            <a:pPr marL="167071" indent="-167071">
              <a:buFont typeface="Wingdings" panose="05000000000000000000" pitchFamily="2" charset="2"/>
              <a:buChar char="ü"/>
            </a:pPr>
            <a:r>
              <a:rPr lang="en-US" dirty="0"/>
              <a:t>Before making behavioral health referrals, it may be more appropriate for staff to gather more information; provide family support; make other community referrals (health care; EI/ECSE), use preventive measures and closely monitoring the child’s behavior.</a:t>
            </a:r>
          </a:p>
          <a:p>
            <a:pPr marL="436605" indent="-436605">
              <a:buFont typeface="Wingdings" charset="2"/>
              <a:buChar char="ü"/>
            </a:pPr>
            <a:endParaRPr lang="en-US" dirty="0"/>
          </a:p>
          <a:p>
            <a:pPr marL="167071" indent="-167071">
              <a:buFont typeface="Wingdings" panose="05000000000000000000" pitchFamily="2" charset="2"/>
              <a:buChar char="ü"/>
            </a:pPr>
            <a:r>
              <a:rPr lang="en-US" b="1" dirty="0"/>
              <a:t>Example:</a:t>
            </a:r>
            <a:r>
              <a:rPr lang="en-US" dirty="0"/>
              <a:t> A child with a speech delay may feel frustrated when unable to communicate his or her needs and react negatively (e.g., by pushing and hitting other children). Rather than immediately referring the child to a behavioral specialist or mental health provider, a more appropriate first step may be a referral to an EI/ECSE program for an evaluation by a speech-language pathologist. Addressing speech needs may help reduce behaviors. </a:t>
            </a:r>
          </a:p>
          <a:p>
            <a:pPr marL="167071" indent="-167071" defTabSz="891045">
              <a:buFont typeface="Wingdings" panose="05000000000000000000" pitchFamily="2" charset="2"/>
              <a:buChar char="ü"/>
              <a:defRPr/>
            </a:pPr>
            <a:endParaRPr lang="en-US" dirty="0"/>
          </a:p>
          <a:p>
            <a:pPr marL="167071" indent="-167071">
              <a:buFont typeface="Wingdings" panose="05000000000000000000" pitchFamily="2" charset="2"/>
              <a:buChar char="ü"/>
            </a:pPr>
            <a:r>
              <a:rPr lang="en-US" dirty="0"/>
              <a:t>Three reasons to gather additional information when analyzing a young child’s behavior:</a:t>
            </a:r>
          </a:p>
          <a:p>
            <a:pPr marL="1309807" lvl="1" indent="-436605">
              <a:buFont typeface="+mj-ea"/>
              <a:buAutoNum type="circleNumDbPlain"/>
            </a:pPr>
            <a:r>
              <a:rPr lang="en-US" dirty="0"/>
              <a:t>A child’s behavior may depend on a variety of time/setting, developmental, health, and cultural/family factors.</a:t>
            </a:r>
          </a:p>
          <a:p>
            <a:pPr marL="1309807" lvl="1" indent="-436605">
              <a:buFont typeface="+mj-ea"/>
              <a:buAutoNum type="circleNumDbPlain"/>
            </a:pPr>
            <a:r>
              <a:rPr lang="en-US" dirty="0"/>
              <a:t>Diagnostic assessments are expensive and time consuming</a:t>
            </a:r>
          </a:p>
          <a:p>
            <a:pPr marL="1309807" lvl="1" indent="-436605">
              <a:buFont typeface="+mj-ea"/>
              <a:buAutoNum type="circleNumDbPlain"/>
            </a:pPr>
            <a:r>
              <a:rPr lang="en-US" dirty="0"/>
              <a:t>Diagnostic assessments can be stressful for the child and family</a:t>
            </a:r>
          </a:p>
          <a:p>
            <a:pPr marL="1309807" lvl="1" indent="-436605">
              <a:buFont typeface="+mj-ea"/>
              <a:buAutoNum type="circleNumDbPlain"/>
            </a:pPr>
            <a:endParaRPr lang="en-US" dirty="0"/>
          </a:p>
          <a:p>
            <a:pPr marL="167071" indent="-167071">
              <a:buFont typeface="Wingdings" panose="05000000000000000000" pitchFamily="2" charset="2"/>
              <a:buChar char="ü"/>
            </a:pPr>
            <a:r>
              <a:rPr lang="en-US" dirty="0"/>
              <a:t>The ASQ:SE-2 </a:t>
            </a:r>
            <a:r>
              <a:rPr lang="en-US" b="1" dirty="0"/>
              <a:t>Information Summary </a:t>
            </a:r>
            <a:r>
              <a:rPr lang="en-US" dirty="0"/>
              <a:t>sheet has a section to indicate that these factors have been considered.  In considering these factors, follow-up actions can be clear. </a:t>
            </a:r>
          </a:p>
          <a:p>
            <a:pPr marL="327452" indent="-327452">
              <a:buFont typeface="Wingdings" charset="2"/>
              <a:buChar char="ü"/>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6977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76275"/>
            <a:ext cx="6264275" cy="3524250"/>
          </a:xfrm>
        </p:spPr>
      </p:sp>
      <p:sp>
        <p:nvSpPr>
          <p:cNvPr id="3" name="Notes Placeholder 2"/>
          <p:cNvSpPr>
            <a:spLocks noGrp="1"/>
          </p:cNvSpPr>
          <p:nvPr>
            <p:ph type="body" idx="1"/>
          </p:nvPr>
        </p:nvSpPr>
        <p:spPr>
          <a:xfrm>
            <a:off x="591873" y="4321681"/>
            <a:ext cx="5881738" cy="4321679"/>
          </a:xfrm>
        </p:spPr>
        <p:txBody>
          <a:bodyPr>
            <a:no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5486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676275"/>
            <a:ext cx="4699000" cy="3524250"/>
          </a:xfrm>
        </p:spPr>
      </p:sp>
      <p:sp>
        <p:nvSpPr>
          <p:cNvPr id="3" name="Notes Placeholder 2"/>
          <p:cNvSpPr>
            <a:spLocks noGrp="1"/>
          </p:cNvSpPr>
          <p:nvPr>
            <p:ph type="body" idx="1"/>
          </p:nvPr>
        </p:nvSpPr>
        <p:spPr>
          <a:xfrm>
            <a:off x="591873" y="4321681"/>
            <a:ext cx="5881738" cy="4321679"/>
          </a:xfrm>
        </p:spPr>
        <p:txBody>
          <a:bodyPr>
            <a:noAutofit/>
          </a:bodyPr>
          <a:lstStyle/>
          <a:p>
            <a:pPr marL="167071" indent="-167071">
              <a:buFont typeface="Wingdings" panose="05000000000000000000" pitchFamily="2" charset="2"/>
              <a:buChar char="ü"/>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7964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676275"/>
            <a:ext cx="4699000" cy="3524250"/>
          </a:xfrm>
        </p:spPr>
      </p:sp>
      <p:sp>
        <p:nvSpPr>
          <p:cNvPr id="3" name="Notes Placeholder 2"/>
          <p:cNvSpPr>
            <a:spLocks noGrp="1"/>
          </p:cNvSpPr>
          <p:nvPr>
            <p:ph type="body" idx="1"/>
          </p:nvPr>
        </p:nvSpPr>
        <p:spPr>
          <a:xfrm>
            <a:off x="591873" y="4321681"/>
            <a:ext cx="5881738" cy="4321679"/>
          </a:xfrm>
        </p:spPr>
        <p:txBody>
          <a:bodyPr>
            <a:no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731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676275"/>
            <a:ext cx="4699000" cy="3524250"/>
          </a:xfrm>
        </p:spPr>
      </p:sp>
      <p:sp>
        <p:nvSpPr>
          <p:cNvPr id="3" name="Notes Placeholder 2"/>
          <p:cNvSpPr>
            <a:spLocks noGrp="1"/>
          </p:cNvSpPr>
          <p:nvPr>
            <p:ph type="body" idx="1"/>
          </p:nvPr>
        </p:nvSpPr>
        <p:spPr>
          <a:xfrm>
            <a:off x="591873" y="4321681"/>
            <a:ext cx="5881738" cy="4321679"/>
          </a:xfrm>
        </p:spPr>
        <p:txBody>
          <a:bodyPr>
            <a:no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413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676275"/>
            <a:ext cx="4699000" cy="3524250"/>
          </a:xfrm>
        </p:spPr>
      </p:sp>
      <p:sp>
        <p:nvSpPr>
          <p:cNvPr id="3" name="Notes Placeholder 2"/>
          <p:cNvSpPr>
            <a:spLocks noGrp="1"/>
          </p:cNvSpPr>
          <p:nvPr>
            <p:ph type="body" idx="1"/>
          </p:nvPr>
        </p:nvSpPr>
        <p:spPr>
          <a:xfrm>
            <a:off x="591873" y="4321681"/>
            <a:ext cx="5881738" cy="4321679"/>
          </a:xfrm>
        </p:spPr>
        <p:txBody>
          <a:bodyPr>
            <a:no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941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76275"/>
            <a:ext cx="6264275" cy="3524250"/>
          </a:xfrm>
        </p:spPr>
      </p:sp>
      <p:sp>
        <p:nvSpPr>
          <p:cNvPr id="3" name="Notes Placeholder 2"/>
          <p:cNvSpPr>
            <a:spLocks noGrp="1"/>
          </p:cNvSpPr>
          <p:nvPr>
            <p:ph type="body" idx="1"/>
          </p:nvPr>
        </p:nvSpPr>
        <p:spPr>
          <a:xfrm>
            <a:off x="610372" y="4545213"/>
            <a:ext cx="5881738" cy="4247168"/>
          </a:xfrm>
        </p:spPr>
        <p:txBody>
          <a:bodyPr>
            <a:normAutofit fontScale="47500" lnSpcReduction="20000"/>
          </a:bodyPr>
          <a:lstStyle/>
          <a:p>
            <a:pPr marL="334142" indent="-334142">
              <a:buFont typeface="Wingdings" panose="05000000000000000000" pitchFamily="2" charset="2"/>
              <a:buChar char="ü"/>
            </a:pPr>
            <a:r>
              <a:rPr lang="en-US" sz="2200" dirty="0"/>
              <a:t>Parents may overuse the </a:t>
            </a:r>
            <a:r>
              <a:rPr lang="en-US" altLang="ja-JP" sz="2200" dirty="0"/>
              <a:t>"sometimes" column and this results in an inflated score.  You may review those items and rescore with the parent if warranted. Be careful to not impose your perspective.</a:t>
            </a:r>
          </a:p>
          <a:p>
            <a:pPr marL="334142" indent="-334142">
              <a:buFont typeface="Wingdings" panose="05000000000000000000" pitchFamily="2" charset="2"/>
              <a:buChar char="ü"/>
            </a:pPr>
            <a:endParaRPr lang="en-US" sz="2200" dirty="0"/>
          </a:p>
          <a:p>
            <a:pPr marL="334142" indent="-334142">
              <a:buFont typeface="Wingdings" panose="05000000000000000000" pitchFamily="2" charset="2"/>
              <a:buChar char="ü"/>
            </a:pPr>
            <a:r>
              <a:rPr lang="en-US" sz="2200" dirty="0"/>
              <a:t>ASQ:SE2 has </a:t>
            </a:r>
            <a:r>
              <a:rPr lang="en-US" sz="2200" b="1" dirty="0"/>
              <a:t>subjectivity</a:t>
            </a:r>
            <a:r>
              <a:rPr lang="en-US" sz="2200" dirty="0"/>
              <a:t> (caregiver’s feelings, opinions, personal perspective)  inherent in its design.  It may be helpful to get input from other caregivers.  You can suggest having other caregivers (e.g., grandparents, other parent) or service providers (e.g., teachers) complete an ASQ:SE-2.  Remember that you should spend 15-20 hours or more each week with the child to know them well enough to complete a questionnaire as a provider.</a:t>
            </a:r>
          </a:p>
          <a:p>
            <a:pPr marL="327452" indent="-327452">
              <a:buFont typeface="Wingdings" charset="2"/>
              <a:buChar char="ü"/>
            </a:pPr>
            <a:endParaRPr lang="en-US" sz="2200" dirty="0"/>
          </a:p>
          <a:p>
            <a:pPr marL="327452" indent="-327452">
              <a:buFont typeface="Wingdings" charset="2"/>
              <a:buChar char="ü"/>
            </a:pPr>
            <a:r>
              <a:rPr lang="en-US" sz="2200" b="1" dirty="0"/>
              <a:t>QUESTION </a:t>
            </a:r>
            <a:r>
              <a:rPr lang="en-US" sz="2200" dirty="0"/>
              <a:t>for Participants:</a:t>
            </a:r>
          </a:p>
          <a:p>
            <a:pPr marL="1200656" lvl="1" indent="-327452">
              <a:buFont typeface="Courier New"/>
              <a:buChar char="o"/>
            </a:pPr>
            <a:r>
              <a:rPr lang="en-US" sz="2200" dirty="0"/>
              <a:t>When the child is a concern for only one caregiver, but not another, what information does this give us?</a:t>
            </a:r>
          </a:p>
          <a:p>
            <a:pPr marL="1200656" lvl="1" indent="-327452">
              <a:buFont typeface="Courier New"/>
              <a:buChar char="o"/>
            </a:pPr>
            <a:r>
              <a:rPr lang="en-US" sz="2200" b="1" dirty="0"/>
              <a:t>ANSWER</a:t>
            </a:r>
            <a:r>
              <a:rPr lang="en-US" sz="2200" dirty="0"/>
              <a:t>: the stress is with the parent reporting concerns. This is the parent who needs support and guidance.</a:t>
            </a:r>
          </a:p>
          <a:p>
            <a:pPr marL="1200656" lvl="1" indent="-327452">
              <a:buFont typeface="Courier New"/>
              <a:buChar char="o"/>
            </a:pPr>
            <a:r>
              <a:rPr lang="en-US" sz="2200" dirty="0"/>
              <a:t>If a child is a concern for everyone, what does that imply?</a:t>
            </a:r>
          </a:p>
          <a:p>
            <a:pPr marL="1200656" lvl="1" indent="-327452">
              <a:buFont typeface="Courier New"/>
              <a:buChar char="o"/>
            </a:pPr>
            <a:r>
              <a:rPr lang="en-US" sz="2200" b="1" dirty="0"/>
              <a:t>ANSWER</a:t>
            </a:r>
            <a:r>
              <a:rPr lang="en-US" sz="2200" dirty="0"/>
              <a:t>: the concerns rise; behavioral concerns that occur in multiple settings, with multiple caregivers, indicate potential problems that require more urgent referrals and in-depth evaluation. </a:t>
            </a:r>
          </a:p>
          <a:p>
            <a:pPr marL="327452" indent="-327452">
              <a:buFont typeface="Wingdings" charset="2"/>
              <a:buChar char="ü"/>
            </a:pPr>
            <a:endParaRPr lang="en-US" sz="2200" dirty="0"/>
          </a:p>
          <a:p>
            <a:pPr marL="327452" indent="-327452">
              <a:buFont typeface="Wingdings" charset="2"/>
              <a:buChar char="ü"/>
            </a:pPr>
            <a:r>
              <a:rPr lang="en-US" sz="2200" dirty="0"/>
              <a:t>With higher risk parents it may be important to provide extra support. </a:t>
            </a:r>
          </a:p>
          <a:p>
            <a:pPr marL="1200656" lvl="1" indent="-327452">
              <a:buFont typeface="Courier New"/>
              <a:buChar char="o"/>
            </a:pPr>
            <a:r>
              <a:rPr lang="en-US" sz="2200" dirty="0"/>
              <a:t> If you have a concern about validity or accurate reporting, suggest an alternate administration method (interviewing)</a:t>
            </a:r>
          </a:p>
          <a:p>
            <a:pPr marL="1200656" lvl="1" indent="-327452">
              <a:buFont typeface="Courier New"/>
              <a:buChar char="o"/>
            </a:pPr>
            <a:r>
              <a:rPr lang="en-US" sz="2200" dirty="0"/>
              <a:t> Suggest another caregiver complete an ASQ:SE-2.  Referrals can be recommended if concerns arise from other caregivers as well. </a:t>
            </a:r>
          </a:p>
          <a:p>
            <a:pPr marL="1200656" lvl="1" indent="-327452">
              <a:buFont typeface="Courier New"/>
              <a:buChar char="o"/>
            </a:pPr>
            <a:r>
              <a:rPr lang="en-US" sz="2200" dirty="0"/>
              <a:t> Positively discuss how a child performs in different settings,  helping adults understand how environments or interactions impact a child’s behavior. </a:t>
            </a:r>
          </a:p>
          <a:p>
            <a:pPr marL="1200656" lvl="1" indent="-327452">
              <a:buFont typeface="Courier New"/>
              <a:buChar char="o"/>
            </a:pPr>
            <a:r>
              <a:rPr lang="en-US" sz="2200" dirty="0"/>
              <a:t> Continue to use information from ASQ:SE-2 as a communication tool with the parent and as a guide to focus resources, support and guidance for specific areas of stress or concern.  </a:t>
            </a:r>
          </a:p>
          <a:p>
            <a:pPr marL="1200656" lvl="1" indent="-327452">
              <a:buFont typeface="Courier New"/>
              <a:buChar char="o"/>
            </a:pPr>
            <a:r>
              <a:rPr lang="en-US" sz="2200" dirty="0"/>
              <a:t>Simultaneously, it is important that a family is guided to professionals who can sort out issues that may be beyond abilities of current providers.  </a:t>
            </a:r>
          </a:p>
          <a:p>
            <a:pPr marL="327452" indent="-327452">
              <a:buFont typeface="Wingdings" charset="2"/>
              <a:buChar char="ü"/>
            </a:pPr>
            <a:endParaRPr lang="en-US" sz="2200" dirty="0"/>
          </a:p>
          <a:p>
            <a:pPr marL="327452" indent="-327452">
              <a:buFont typeface="Wingdings" charset="2"/>
              <a:buChar char="ü"/>
            </a:pPr>
            <a:endParaRPr lang="en-US" sz="2200" dirty="0"/>
          </a:p>
          <a:p>
            <a:pPr marL="327452" indent="-327452">
              <a:buFont typeface="Wingdings" charset="2"/>
              <a:buChar char="ü"/>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654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95" indent="-167095" defTabSz="891175">
              <a:buFont typeface="Wingdings" pitchFamily="2" charset="2"/>
              <a:buChar char="ü"/>
              <a:defRPr/>
            </a:pPr>
            <a:r>
              <a:rPr lang="en-US" dirty="0"/>
              <a:t>In the </a:t>
            </a:r>
            <a:r>
              <a:rPr lang="en-US" b="1" i="1" dirty="0"/>
              <a:t>ASQ:SE-2 User’s Guide</a:t>
            </a:r>
            <a:r>
              <a:rPr lang="en-US" dirty="0"/>
              <a:t> Appendix E contains Social-Emotional Development Guides (pgs. 241-258) and Intervention Activities (pgs. 259-276). </a:t>
            </a:r>
          </a:p>
          <a:p>
            <a:pPr marL="167095" indent="-167095">
              <a:buFont typeface="Wingdings" pitchFamily="2" charset="2"/>
              <a:buChar char="ü"/>
            </a:pPr>
            <a:endParaRPr lang="en-US" dirty="0"/>
          </a:p>
          <a:p>
            <a:pPr marL="167095" indent="-167095" defTabSz="891175">
              <a:buFont typeface="Wingdings" pitchFamily="2" charset="2"/>
              <a:buChar char="ü"/>
              <a:defRPr/>
            </a:pPr>
            <a:r>
              <a:rPr lang="en-US" dirty="0"/>
              <a:t>The response to a parent’s concerns is often simply offering parenting information and support, but may also entail linking parent’s with more comprehensive concrete mental health, parenting, child health or educational services.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543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2615b58bbb_2_16:notes"/>
          <p:cNvSpPr>
            <a:spLocks noGrp="1" noRot="1" noChangeAspect="1"/>
          </p:cNvSpPr>
          <p:nvPr>
            <p:ph type="sldImg" idx="2"/>
          </p:nvPr>
        </p:nvSpPr>
        <p:spPr>
          <a:xfrm>
            <a:off x="498475" y="70961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2615b58bbb_2_16:notes"/>
          <p:cNvSpPr txBox="1">
            <a:spLocks noGrp="1"/>
          </p:cNvSpPr>
          <p:nvPr>
            <p:ph type="body" idx="1"/>
          </p:nvPr>
        </p:nvSpPr>
        <p:spPr>
          <a:xfrm>
            <a:off x="651061" y="4772475"/>
            <a:ext cx="6273853" cy="4303051"/>
          </a:xfrm>
          <a:prstGeom prst="rect">
            <a:avLst/>
          </a:prstGeom>
          <a:noFill/>
          <a:ln>
            <a:noFill/>
          </a:ln>
        </p:spPr>
        <p:txBody>
          <a:bodyPr spcFirstLastPara="1" wrap="square" lIns="191493" tIns="95733" rIns="191493" bIns="95733" anchor="t" anchorCtr="0">
            <a:noAutofit/>
          </a:bodyPr>
          <a:lstStyle/>
          <a:p>
            <a:endParaRPr/>
          </a:p>
        </p:txBody>
      </p:sp>
      <p:sp>
        <p:nvSpPr>
          <p:cNvPr id="148" name="Google Shape;148;g12615b58bbb_2_16:notes"/>
          <p:cNvSpPr txBox="1">
            <a:spLocks noGrp="1"/>
          </p:cNvSpPr>
          <p:nvPr>
            <p:ph type="sldNum" idx="12"/>
          </p:nvPr>
        </p:nvSpPr>
        <p:spPr>
          <a:xfrm>
            <a:off x="4074192" y="9287880"/>
            <a:ext cx="3501837" cy="564294"/>
          </a:xfrm>
          <a:prstGeom prst="rect">
            <a:avLst/>
          </a:prstGeom>
          <a:noFill/>
          <a:ln>
            <a:noFill/>
          </a:ln>
        </p:spPr>
        <p:txBody>
          <a:bodyPr spcFirstLastPara="1" wrap="square" lIns="191493" tIns="95733" rIns="191493" bIns="95733"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070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95" indent="-167095" defTabSz="891175">
              <a:buFont typeface="Wingdings" pitchFamily="2" charset="2"/>
              <a:buChar char="ü"/>
              <a:defRPr/>
            </a:pPr>
            <a:r>
              <a:rPr lang="en-US" dirty="0"/>
              <a:t>The </a:t>
            </a:r>
            <a:r>
              <a:rPr lang="en-US" b="1" i="1" dirty="0"/>
              <a:t>ASQ:SE-2 Learning Activities &amp; More</a:t>
            </a:r>
            <a:r>
              <a:rPr lang="en-US" dirty="0"/>
              <a:t> contains newsletters, activities and parenting tips arranged by age and by ASQ:SE “area” (e.g., self regulation) . This book is available to purchase in both English and Spanish.</a:t>
            </a:r>
          </a:p>
          <a:p>
            <a:pPr marL="167095" indent="-167095">
              <a:buFont typeface="Wingdings" pitchFamily="2" charset="2"/>
              <a:buChar char="ü"/>
            </a:pPr>
            <a:endParaRPr lang="en-US" dirty="0"/>
          </a:p>
          <a:p>
            <a:pPr marL="167095" indent="-167095" defTabSz="891175">
              <a:buFont typeface="Wingdings" pitchFamily="2" charset="2"/>
              <a:buChar char="ü"/>
              <a:defRPr/>
            </a:pPr>
            <a:r>
              <a:rPr lang="en-US" dirty="0"/>
              <a:t>The response to a parent’s concerns is often simply offering parenting information and support, but may also entail linking parent’s with more comprehensive concrete mental health, parenting, child health or educational services.</a:t>
            </a:r>
          </a:p>
          <a:p>
            <a:pPr defTabSz="891175">
              <a:defRPr/>
            </a:pPr>
            <a:endParaRPr lang="en-US" dirty="0"/>
          </a:p>
          <a:p>
            <a:pPr defTabSz="891175">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093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071" indent="-167071">
              <a:buFont typeface="Wingdings" pitchFamily="2" charset="2"/>
              <a:buChar char="ü"/>
            </a:pPr>
            <a:r>
              <a:rPr lang="en-US" dirty="0"/>
              <a:t>This slide provides an example of the types of resources available in the </a:t>
            </a:r>
            <a:r>
              <a:rPr lang="en-US" b="1" i="1" dirty="0"/>
              <a:t>ASQ:SE-2 Learning Activities &amp; More </a:t>
            </a:r>
            <a:r>
              <a:rPr lang="en-US" dirty="0"/>
              <a:t>book as organized by Behavioral Areas of the ASQ:SE-2.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864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76275"/>
            <a:ext cx="6264275" cy="3524250"/>
          </a:xfrm>
        </p:spPr>
      </p:sp>
      <p:sp>
        <p:nvSpPr>
          <p:cNvPr id="3" name="Notes Placeholder 2"/>
          <p:cNvSpPr>
            <a:spLocks noGrp="1"/>
          </p:cNvSpPr>
          <p:nvPr>
            <p:ph type="body" idx="1"/>
          </p:nvPr>
        </p:nvSpPr>
        <p:spPr/>
        <p:txBody>
          <a:bodyPr/>
          <a:lstStyle/>
          <a:p>
            <a:pPr marL="167071" indent="-167071" defTabSz="1712908">
              <a:buFont typeface="Wingdings" panose="05000000000000000000" pitchFamily="2" charset="2"/>
              <a:buChar char="ü"/>
              <a:defRPr/>
            </a:pPr>
            <a:r>
              <a:rPr lang="en-US" dirty="0"/>
              <a:t>The majority of above cutoff follow-up recommended is often local early childhood and community linkages that support family well being and are preventative in nature. </a:t>
            </a:r>
          </a:p>
          <a:p>
            <a:pPr marL="327452" indent="-327452" defTabSz="1712908">
              <a:buFont typeface="Wingdings" panose="05000000000000000000" pitchFamily="2" charset="2"/>
              <a:buChar char="ü"/>
              <a:defRPr/>
            </a:pPr>
            <a:endParaRPr lang="en-US" dirty="0"/>
          </a:p>
          <a:p>
            <a:pPr marL="167071" indent="-167071" defTabSz="1712908">
              <a:buFont typeface="Wingdings" panose="05000000000000000000" pitchFamily="2" charset="2"/>
              <a:buChar char="ü"/>
              <a:defRPr/>
            </a:pPr>
            <a:r>
              <a:rPr lang="en-US" dirty="0"/>
              <a:t>It is important to consider your state/community resources when providing follow-up.</a:t>
            </a:r>
          </a:p>
          <a:p>
            <a:pPr marL="327452" indent="-327452" defTabSz="1712908">
              <a:buFont typeface="Wingdings" panose="05000000000000000000" pitchFamily="2" charset="2"/>
              <a:buChar char="ü"/>
              <a:defRPr/>
            </a:pPr>
            <a:endParaRPr lang="en-US" dirty="0"/>
          </a:p>
          <a:p>
            <a:pPr marL="167071" indent="-167071" defTabSz="1712908">
              <a:buFont typeface="Wingdings" panose="05000000000000000000" pitchFamily="2" charset="2"/>
              <a:buChar char="ü"/>
              <a:defRPr/>
            </a:pPr>
            <a:r>
              <a:rPr lang="en-US" dirty="0">
                <a:ea typeface="ＭＳ Ｐゴシック" charset="0"/>
                <a:cs typeface="ＭＳ Ｐゴシック" charset="0"/>
              </a:rPr>
              <a:t>Follow-up options can range from teaching the parent about developmental expectations, or establishing consistent routines, to referral for the child to a licensed mental health practitioner.</a:t>
            </a:r>
          </a:p>
          <a:p>
            <a:pPr marL="334142" indent="-334142" defTabSz="1712908">
              <a:buFont typeface="Wingdings" panose="05000000000000000000" pitchFamily="2" charset="2"/>
              <a:buChar char="ü"/>
              <a:defRPr/>
            </a:pPr>
            <a:endParaRPr lang="en-US" sz="19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931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676275"/>
            <a:ext cx="4699000" cy="3524250"/>
          </a:xfrm>
        </p:spPr>
      </p:sp>
      <p:sp>
        <p:nvSpPr>
          <p:cNvPr id="3" name="Notes Placeholder 2"/>
          <p:cNvSpPr>
            <a:spLocks noGrp="1"/>
          </p:cNvSpPr>
          <p:nvPr>
            <p:ph type="body" idx="1"/>
          </p:nvPr>
        </p:nvSpPr>
        <p:spPr/>
        <p:txBody>
          <a:bodyPr/>
          <a:lstStyle/>
          <a:p>
            <a:pPr marL="167071" indent="-167071" defTabSz="1712908">
              <a:buFont typeface="Wingdings" panose="05000000000000000000" pitchFamily="2" charset="2"/>
              <a:buChar char="ü"/>
              <a:defRPr/>
            </a:pPr>
            <a:r>
              <a:rPr lang="en-US" dirty="0"/>
              <a:t>The majority of above cutoff follow-up recommended is often local early childhood and community linkages that support family well being and are preventative in nature. </a:t>
            </a:r>
          </a:p>
          <a:p>
            <a:pPr marL="327452" indent="-327452" defTabSz="1712908">
              <a:buFont typeface="Wingdings" panose="05000000000000000000" pitchFamily="2" charset="2"/>
              <a:buChar char="ü"/>
              <a:defRPr/>
            </a:pPr>
            <a:endParaRPr lang="en-US" dirty="0"/>
          </a:p>
          <a:p>
            <a:pPr marL="167071" indent="-167071" defTabSz="1712908">
              <a:buFont typeface="Wingdings" panose="05000000000000000000" pitchFamily="2" charset="2"/>
              <a:buChar char="ü"/>
              <a:defRPr/>
            </a:pPr>
            <a:r>
              <a:rPr lang="en-US" dirty="0"/>
              <a:t>It is important to consider your state/community resources when providing follow-up.</a:t>
            </a:r>
          </a:p>
          <a:p>
            <a:pPr marL="327452" indent="-327452" defTabSz="1712908">
              <a:buFont typeface="Wingdings" panose="05000000000000000000" pitchFamily="2" charset="2"/>
              <a:buChar char="ü"/>
              <a:defRPr/>
            </a:pPr>
            <a:endParaRPr lang="en-US" dirty="0"/>
          </a:p>
          <a:p>
            <a:pPr marL="167071" indent="-167071" defTabSz="1712908">
              <a:buFont typeface="Wingdings" panose="05000000000000000000" pitchFamily="2" charset="2"/>
              <a:buChar char="ü"/>
              <a:defRPr/>
            </a:pPr>
            <a:r>
              <a:rPr lang="en-US" dirty="0">
                <a:ea typeface="ＭＳ Ｐゴシック" charset="0"/>
                <a:cs typeface="ＭＳ Ｐゴシック" charset="0"/>
              </a:rPr>
              <a:t>Follow-up options can range from teaching the parent about developmental expectations, or establishing consistent routines, to referral for the child to a licensed mental health practitioner.</a:t>
            </a:r>
          </a:p>
          <a:p>
            <a:pPr marL="334142" indent="-334142" defTabSz="1712908">
              <a:buFont typeface="Wingdings" panose="05000000000000000000" pitchFamily="2" charset="2"/>
              <a:buChar char="ü"/>
              <a:defRPr/>
            </a:pPr>
            <a:endParaRPr lang="en-US" sz="19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236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72">
              <a:defRPr/>
            </a:pPr>
            <a:r>
              <a:rPr lang="en-US" dirty="0"/>
              <a:t>This is an example of possible follow-up steps for the Louis family activity</a:t>
            </a:r>
          </a:p>
          <a:p>
            <a:pPr defTabSz="924072">
              <a:defRPr/>
            </a:pPr>
            <a:endParaRPr lang="en-US" dirty="0"/>
          </a:p>
          <a:p>
            <a:pPr defTabSz="924072">
              <a:defRPr/>
            </a:pPr>
            <a:r>
              <a:rPr lang="en-US" dirty="0"/>
              <a:t>READ OVER THE TRAINERS NOTES FOR THIS CASE STUDY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0312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0563"/>
            <a:ext cx="6407150" cy="3605212"/>
          </a:xfrm>
        </p:spPr>
      </p:sp>
      <p:sp>
        <p:nvSpPr>
          <p:cNvPr id="3" name="Notes Placeholder 2"/>
          <p:cNvSpPr>
            <a:spLocks noGrp="1"/>
          </p:cNvSpPr>
          <p:nvPr>
            <p:ph type="body" idx="1"/>
          </p:nvPr>
        </p:nvSpPr>
        <p:spPr/>
        <p:txBody>
          <a:bodyPr>
            <a:normAutofit fontScale="92500" lnSpcReduction="10000"/>
          </a:bodyPr>
          <a:lstStyle/>
          <a:p>
            <a:pPr marL="171425" indent="-171425" defTabSz="914266">
              <a:buFont typeface="Wingdings" panose="05000000000000000000" pitchFamily="2" charset="2"/>
              <a:buChar char="ü"/>
              <a:defRPr/>
            </a:pPr>
            <a:r>
              <a:rPr lang="en-US" b="1" dirty="0"/>
              <a:t>Begin the conversation with the child’s strengths. </a:t>
            </a:r>
            <a:r>
              <a:rPr lang="en-US" dirty="0"/>
              <a:t>Items that received 0 points (marked with Z) are social-competence strengths and can be highlighted for parents.  The last open-ended question also asks parents what they enjoy most about their baby. </a:t>
            </a:r>
          </a:p>
          <a:p>
            <a:pPr marL="171425" indent="-171425">
              <a:buFont typeface="Wingdings" panose="05000000000000000000" pitchFamily="2" charset="2"/>
              <a:buChar char="ü"/>
            </a:pPr>
            <a:endParaRPr lang="en-US" dirty="0"/>
          </a:p>
          <a:p>
            <a:pPr marL="171425" indent="-171425" defTabSz="914266">
              <a:buFont typeface="Wingdings" panose="05000000000000000000" pitchFamily="2" charset="2"/>
              <a:buChar char="ü"/>
              <a:defRPr/>
            </a:pPr>
            <a:r>
              <a:rPr lang="en-US" b="1" dirty="0"/>
              <a:t>Next, review items that received 10 or 15 points.  </a:t>
            </a:r>
            <a:r>
              <a:rPr lang="en-US" dirty="0"/>
              <a:t>These will include items marked with an X or V plus a parent concern OR might be an item marked with an X with no concern (why not?).  Discuss parent concerns (or lack of concerns).  </a:t>
            </a:r>
            <a:r>
              <a:rPr lang="en-US" i="1" dirty="0"/>
              <a:t>“Can you tell me more about….” </a:t>
            </a:r>
            <a:r>
              <a:rPr lang="en-US" dirty="0"/>
              <a:t>Encourage users to take notes while reviewing ASQ:SE with parents.  </a:t>
            </a:r>
            <a:r>
              <a:rPr lang="en-US" b="1" dirty="0"/>
              <a:t>If the item was clearly misunderstood, changes can be made to the scoring.  </a:t>
            </a:r>
          </a:p>
          <a:p>
            <a:pPr marL="171425" indent="-171425">
              <a:buFont typeface="Wingdings" panose="05000000000000000000" pitchFamily="2" charset="2"/>
              <a:buChar char="ü"/>
            </a:pPr>
            <a:endParaRPr lang="en-US" b="1" dirty="0"/>
          </a:p>
          <a:p>
            <a:pPr marL="171425" indent="-171425">
              <a:buFont typeface="Wingdings" panose="05000000000000000000" pitchFamily="2" charset="2"/>
              <a:buChar char="ü"/>
            </a:pPr>
            <a:r>
              <a:rPr lang="en-US" b="1" dirty="0"/>
              <a:t>Review open-ended questions.  </a:t>
            </a:r>
            <a:r>
              <a:rPr lang="en-US" dirty="0"/>
              <a:t>The open-ended questions on ASQ:SE-2, just like the Overall Section on ASQ-3, are very important. Referrals are often made based on an answer to an overall question, regardless of the total score of ASQ:SE-2.  </a:t>
            </a:r>
          </a:p>
          <a:p>
            <a:pPr marL="171425" indent="-171425">
              <a:buFont typeface="Wingdings" panose="05000000000000000000" pitchFamily="2" charset="2"/>
              <a:buChar char="ü"/>
            </a:pPr>
            <a:endParaRPr lang="en-US" dirty="0"/>
          </a:p>
          <a:p>
            <a:pPr marL="171425" indent="-171425">
              <a:buFont typeface="Wingdings" panose="05000000000000000000" pitchFamily="2" charset="2"/>
              <a:buChar char="ü"/>
            </a:pPr>
            <a:r>
              <a:rPr lang="en-US" dirty="0"/>
              <a:t>It is important to have conversation with a parent when they have expressed concerns for 3 reasons:</a:t>
            </a:r>
          </a:p>
          <a:p>
            <a:pPr marL="1343941" lvl="1" indent="-447982">
              <a:buFont typeface="+mj-ea"/>
              <a:buAutoNum type="circleNumDbPlain"/>
            </a:pPr>
            <a:r>
              <a:rPr lang="en-US" dirty="0"/>
              <a:t>Parents will need to inform and direct any referral process</a:t>
            </a:r>
          </a:p>
          <a:p>
            <a:pPr marL="1343941" lvl="1" indent="-447982">
              <a:buFont typeface="+mj-ea"/>
              <a:buAutoNum type="circleNumDbPlain"/>
            </a:pPr>
            <a:endParaRPr lang="en-US" dirty="0"/>
          </a:p>
          <a:p>
            <a:pPr marL="1343941" lvl="1" indent="-447982">
              <a:buFont typeface="+mj-ea"/>
              <a:buAutoNum type="circleNumDbPlain"/>
            </a:pPr>
            <a:r>
              <a:rPr lang="en-US" dirty="0"/>
              <a:t>Parents are a critical source of information about factors discussed in the previous section that may affect a child’s ASQ:SE-2 results.</a:t>
            </a:r>
          </a:p>
          <a:p>
            <a:pPr marL="1343941" lvl="1" indent="-447982">
              <a:buFont typeface="+mj-ea"/>
              <a:buAutoNum type="circleNumDbPlain"/>
            </a:pPr>
            <a:endParaRPr lang="en-US" dirty="0"/>
          </a:p>
          <a:p>
            <a:pPr marL="1343941" lvl="1" indent="-447982">
              <a:buFont typeface="+mj-ea"/>
              <a:buAutoNum type="circleNumDbPlain"/>
            </a:pPr>
            <a:r>
              <a:rPr lang="en-US" dirty="0"/>
              <a:t>Gathering additional information will help staff make informed decisions about what follow-up steps need to be taken. </a:t>
            </a:r>
          </a:p>
          <a:p>
            <a:pPr marL="171425" indent="-171425">
              <a:buFont typeface="Wingdings" panose="05000000000000000000" pitchFamily="2" charset="2"/>
              <a:buChar char="ü"/>
            </a:pPr>
            <a:endParaRPr lang="en-US" dirty="0"/>
          </a:p>
          <a:p>
            <a:pPr marL="171425" indent="-171425">
              <a:buFont typeface="Wingdings" panose="05000000000000000000" pitchFamily="2" charset="2"/>
              <a:buChar char="ü"/>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931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76275"/>
            <a:ext cx="6264275" cy="3524250"/>
          </a:xfrm>
        </p:spPr>
      </p:sp>
      <p:sp>
        <p:nvSpPr>
          <p:cNvPr id="3" name="Notes Placeholder 2"/>
          <p:cNvSpPr>
            <a:spLocks noGrp="1"/>
          </p:cNvSpPr>
          <p:nvPr>
            <p:ph type="body" idx="1"/>
          </p:nvPr>
        </p:nvSpPr>
        <p:spPr/>
        <p:txBody>
          <a:bodyPr>
            <a:normAutofit/>
          </a:bodyPr>
          <a:lstStyle/>
          <a:p>
            <a:pPr defTabSz="1713121">
              <a:defRPr/>
            </a:pPr>
            <a:r>
              <a:rPr lang="en-US" altLang="ja-JP" dirty="0"/>
              <a:t>Page</a:t>
            </a:r>
            <a:r>
              <a:rPr lang="en-US" altLang="ja-JP" baseline="0" dirty="0"/>
              <a:t> 15: Tips for Discussing Screening Results</a:t>
            </a:r>
          </a:p>
          <a:p>
            <a:pPr defTabSz="1713121">
              <a:defRPr/>
            </a:pPr>
            <a:endParaRPr lang="en-US" altLang="ja-JP" dirty="0"/>
          </a:p>
          <a:p>
            <a:pPr marL="167071" indent="-167071" defTabSz="1713121">
              <a:buFont typeface="Wingdings" panose="05000000000000000000" pitchFamily="2" charset="2"/>
              <a:buChar char="ü"/>
              <a:defRPr/>
            </a:pPr>
            <a:r>
              <a:rPr lang="en-US" altLang="ja-JP" dirty="0"/>
              <a:t>It is important to follow-up with ASQ users about how these conversations are going. ASQ users should be provided continual support to practice ‘ talking points’, especially when results show concerns.  </a:t>
            </a:r>
          </a:p>
          <a:p>
            <a:pPr marL="309737" indent="-309737" defTabSz="1713121">
              <a:buFont typeface="Wingdings" charset="2"/>
              <a:buChar char="ü"/>
              <a:defRPr/>
            </a:pPr>
            <a:endParaRPr lang="en-US" b="1" dirty="0"/>
          </a:p>
          <a:p>
            <a:pPr marL="309737" indent="-309737" defTabSz="1713121">
              <a:buFont typeface="Wingdings" charset="2"/>
              <a:buChar char="ü"/>
              <a:defRPr/>
            </a:pPr>
            <a:r>
              <a:rPr lang="en-US" dirty="0"/>
              <a:t>A ‘specific concern’ that ‘reflects’ back what the parent has reported, may sound like</a:t>
            </a:r>
            <a:r>
              <a:rPr lang="en-US" i="1" dirty="0"/>
              <a:t>: </a:t>
            </a:r>
          </a:p>
          <a:p>
            <a:pPr marL="1200656" lvl="1" indent="-327452" defTabSz="1713121">
              <a:buFont typeface="Courier New"/>
              <a:buChar char="o"/>
              <a:defRPr/>
            </a:pPr>
            <a:r>
              <a:rPr lang="en-US" i="1" dirty="0"/>
              <a:t> “You say here that Andrew has had a lot of ear infections and is not responding to language as well as you’d expect. Based on what you reported in the questionnaire, his words are not coming yet.  Checking a child’s hearing is a first step. Hearing problems can cause language delays. Do you think it would be helpful to get a hearing evaluation?”</a:t>
            </a:r>
          </a:p>
          <a:p>
            <a:pPr defTabSz="1713121">
              <a:defRPr/>
            </a:pPr>
            <a:endParaRPr lang="en-US" sz="1900" dirty="0"/>
          </a:p>
          <a:p>
            <a:pPr defTabSz="1713121">
              <a:defRPr/>
            </a:pPr>
            <a:endParaRPr lang="x-none" sz="1900" dirty="0"/>
          </a:p>
          <a:p>
            <a:pPr defTabSz="1713121">
              <a:defRPr/>
            </a:pPr>
            <a:endParaRPr lang="en-US" sz="19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2680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272ec7981_0_122:notes"/>
          <p:cNvSpPr txBox="1">
            <a:spLocks noGrp="1"/>
          </p:cNvSpPr>
          <p:nvPr>
            <p:ph type="body" idx="1"/>
          </p:nvPr>
        </p:nvSpPr>
        <p:spPr>
          <a:xfrm>
            <a:off x="757597" y="4682507"/>
            <a:ext cx="6060717" cy="4436116"/>
          </a:xfrm>
          <a:prstGeom prst="rect">
            <a:avLst/>
          </a:prstGeom>
        </p:spPr>
        <p:txBody>
          <a:bodyPr spcFirstLastPara="1" wrap="square" lIns="191493" tIns="95733" rIns="191493" bIns="95733" anchor="t" anchorCtr="0">
            <a:noAutofit/>
          </a:bodyPr>
          <a:lstStyle/>
          <a:p>
            <a:endParaRPr/>
          </a:p>
        </p:txBody>
      </p:sp>
      <p:sp>
        <p:nvSpPr>
          <p:cNvPr id="212" name="Google Shape;212;g12272ec7981_0_122:notes"/>
          <p:cNvSpPr>
            <a:spLocks noGrp="1" noRot="1" noChangeAspect="1"/>
          </p:cNvSpPr>
          <p:nvPr>
            <p:ph type="sldImg" idx="2"/>
          </p:nvPr>
        </p:nvSpPr>
        <p:spPr>
          <a:xfrm>
            <a:off x="500063" y="741363"/>
            <a:ext cx="6575425"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42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272ec7981_0_94:notes"/>
          <p:cNvSpPr txBox="1">
            <a:spLocks noGrp="1"/>
          </p:cNvSpPr>
          <p:nvPr>
            <p:ph type="body" idx="1"/>
          </p:nvPr>
        </p:nvSpPr>
        <p:spPr>
          <a:xfrm>
            <a:off x="757597" y="4682507"/>
            <a:ext cx="6060717" cy="4436116"/>
          </a:xfrm>
          <a:prstGeom prst="rect">
            <a:avLst/>
          </a:prstGeom>
        </p:spPr>
        <p:txBody>
          <a:bodyPr spcFirstLastPara="1" wrap="square" lIns="191493" tIns="95733" rIns="191493" bIns="95733" anchor="t" anchorCtr="0">
            <a:noAutofit/>
          </a:bodyPr>
          <a:lstStyle/>
          <a:p>
            <a:pPr defTabSz="942289">
              <a:lnSpc>
                <a:spcPct val="115000"/>
              </a:lnSpc>
              <a:buClr>
                <a:srgbClr val="000000"/>
              </a:buClr>
              <a:buSzPts val="1400"/>
              <a:defRPr/>
            </a:pPr>
            <a:r>
              <a:rPr lang="en-US" kern="0" dirty="0">
                <a:solidFill>
                  <a:srgbClr val="000000"/>
                </a:solidFill>
                <a:cs typeface="Calibri"/>
                <a:sym typeface="Calibri"/>
              </a:rPr>
              <a:t>Watch Me Grow is NH’s Developmental Screening System is comprised of partnerships throughout the state to ensure high quality, accessible and coordinated developmental screening, information, and referrals to local agencies and/or child health providers so that all NH families and their children (birth through 5 years) receive the appropriate services and supports needed to grow, learn and to reach their maximum potential. Through coordinated efforts to increase screenings, create meaningful family connections, and improving overall outcomes through the use of data collection, it is the goal of Watch Me Grow to power up the health and wellbeing of all children in NH.</a:t>
            </a:r>
          </a:p>
          <a:p>
            <a:pPr defTabSz="942289">
              <a:lnSpc>
                <a:spcPct val="115000"/>
              </a:lnSpc>
              <a:buClr>
                <a:srgbClr val="000000"/>
              </a:buClr>
              <a:buSzPts val="1400"/>
              <a:defRPr/>
            </a:pPr>
            <a:endParaRPr lang="en-US" kern="0" dirty="0">
              <a:solidFill>
                <a:srgbClr val="000000"/>
              </a:solidFill>
              <a:cs typeface="Calibri"/>
              <a:sym typeface="Calibri"/>
            </a:endParaRPr>
          </a:p>
          <a:p>
            <a:pPr defTabSz="942289">
              <a:lnSpc>
                <a:spcPct val="115000"/>
              </a:lnSpc>
              <a:buClr>
                <a:srgbClr val="000000"/>
              </a:buClr>
              <a:buSzPts val="1400"/>
              <a:defRPr/>
            </a:pPr>
            <a:r>
              <a:rPr lang="en-US" kern="0" dirty="0">
                <a:solidFill>
                  <a:srgbClr val="000000"/>
                </a:solidFill>
                <a:cs typeface="Calibri"/>
                <a:sym typeface="Calibri"/>
              </a:rPr>
              <a:t>More</a:t>
            </a:r>
            <a:r>
              <a:rPr lang="en-US" kern="0" baseline="0" dirty="0">
                <a:solidFill>
                  <a:srgbClr val="000000"/>
                </a:solidFill>
                <a:cs typeface="Calibri"/>
                <a:sym typeface="Calibri"/>
              </a:rPr>
              <a:t> simply put, the goal of WMG is to expand developmental screening in the state of NH and to improve outcomes for children identified as at risk for developmental delays. </a:t>
            </a:r>
            <a:r>
              <a:rPr lang="en-US" kern="0" dirty="0">
                <a:solidFill>
                  <a:srgbClr val="000000"/>
                </a:solidFill>
                <a:cs typeface="Calibri"/>
                <a:sym typeface="Calibri"/>
              </a:rPr>
              <a:t> Here is a closer look at how we do this… </a:t>
            </a:r>
          </a:p>
          <a:p>
            <a:pPr>
              <a:lnSpc>
                <a:spcPct val="115000"/>
              </a:lnSpc>
              <a:buClr>
                <a:schemeClr val="dk1"/>
              </a:buClr>
            </a:pPr>
            <a:endParaRPr dirty="0"/>
          </a:p>
        </p:txBody>
      </p:sp>
      <p:sp>
        <p:nvSpPr>
          <p:cNvPr id="157" name="Google Shape;157;g12272ec7981_0_94:notes"/>
          <p:cNvSpPr>
            <a:spLocks noGrp="1" noRot="1" noChangeAspect="1"/>
          </p:cNvSpPr>
          <p:nvPr>
            <p:ph type="sldImg" idx="2"/>
          </p:nvPr>
        </p:nvSpPr>
        <p:spPr>
          <a:xfrm>
            <a:off x="500063" y="741363"/>
            <a:ext cx="6575425"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90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2272ec7981_1_3:notes"/>
          <p:cNvSpPr>
            <a:spLocks noGrp="1" noRot="1" noChangeAspect="1"/>
          </p:cNvSpPr>
          <p:nvPr>
            <p:ph type="sldImg" idx="2"/>
          </p:nvPr>
        </p:nvSpPr>
        <p:spPr>
          <a:xfrm>
            <a:off x="501650" y="742950"/>
            <a:ext cx="6572250" cy="3697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2272ec7981_1_3:notes"/>
          <p:cNvSpPr txBox="1">
            <a:spLocks noGrp="1"/>
          </p:cNvSpPr>
          <p:nvPr>
            <p:ph type="body" idx="1"/>
          </p:nvPr>
        </p:nvSpPr>
        <p:spPr>
          <a:xfrm>
            <a:off x="757597" y="4682508"/>
            <a:ext cx="6060717" cy="4436116"/>
          </a:xfrm>
          <a:prstGeom prst="rect">
            <a:avLst/>
          </a:prstGeom>
          <a:noFill/>
          <a:ln>
            <a:noFill/>
          </a:ln>
        </p:spPr>
        <p:txBody>
          <a:bodyPr spcFirstLastPara="1" wrap="square" lIns="95811" tIns="47918" rIns="95811" bIns="47918" anchor="t" anchorCtr="0">
            <a:noAutofit/>
          </a:bodyPr>
          <a:lstStyle/>
          <a:p>
            <a:r>
              <a:rPr lang="en-US" dirty="0"/>
              <a:t>The implementation of WMG is dependent upon communication, coordination, and integration or resources and services. Genuine collaboration is required to make changes</a:t>
            </a:r>
            <a:r>
              <a:rPr lang="en-US" baseline="0" dirty="0"/>
              <a:t> in policies, governance, and operating procedures at administrative and service levels. One of the first steps for developing WMG is enlisting partners who have mutual interests, service toward the same populations, and/or have the capacity to move agendas forward. The WMG steering committee has help guide WMG and increase the scale and spread of the project as its evolves. </a:t>
            </a:r>
            <a:endParaRPr dirty="0"/>
          </a:p>
        </p:txBody>
      </p:sp>
      <p:sp>
        <p:nvSpPr>
          <p:cNvPr id="167" name="Google Shape;167;g12272ec7981_1_3:notes"/>
          <p:cNvSpPr txBox="1">
            <a:spLocks noGrp="1"/>
          </p:cNvSpPr>
          <p:nvPr>
            <p:ph type="sldNum" idx="12"/>
          </p:nvPr>
        </p:nvSpPr>
        <p:spPr>
          <a:xfrm>
            <a:off x="4291303" y="9363293"/>
            <a:ext cx="3282798" cy="493141"/>
          </a:xfrm>
          <a:prstGeom prst="rect">
            <a:avLst/>
          </a:prstGeom>
          <a:noFill/>
          <a:ln>
            <a:noFill/>
          </a:ln>
        </p:spPr>
        <p:txBody>
          <a:bodyPr spcFirstLastPara="1" wrap="square" lIns="95811" tIns="47918" rIns="95811" bIns="47918"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83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272ec7981_0_138:notes"/>
          <p:cNvSpPr txBox="1">
            <a:spLocks noGrp="1"/>
          </p:cNvSpPr>
          <p:nvPr>
            <p:ph type="body" idx="1"/>
          </p:nvPr>
        </p:nvSpPr>
        <p:spPr>
          <a:xfrm>
            <a:off x="757597" y="4682507"/>
            <a:ext cx="6060717" cy="4436116"/>
          </a:xfrm>
          <a:prstGeom prst="rect">
            <a:avLst/>
          </a:prstGeom>
        </p:spPr>
        <p:txBody>
          <a:bodyPr spcFirstLastPara="1" wrap="square" lIns="191493" tIns="95733" rIns="191493" bIns="95733" anchor="t" anchorCtr="0">
            <a:noAutofit/>
          </a:bodyPr>
          <a:lstStyle/>
          <a:p>
            <a:r>
              <a:rPr lang="en-US" dirty="0"/>
              <a:t>How do we achieve this goal? </a:t>
            </a:r>
            <a:endParaRPr dirty="0"/>
          </a:p>
          <a:p>
            <a:r>
              <a:rPr lang="en-US" dirty="0"/>
              <a:t>We implement the National HMG Model.</a:t>
            </a:r>
          </a:p>
          <a:p>
            <a:endParaRPr lang="en-US" dirty="0"/>
          </a:p>
          <a:p>
            <a:r>
              <a:rPr lang="en-US" dirty="0"/>
              <a:t>32 out</a:t>
            </a:r>
            <a:r>
              <a:rPr lang="en-US" baseline="0" dirty="0"/>
              <a:t> of 50 states use the HMG System model.... </a:t>
            </a:r>
            <a:endParaRPr dirty="0"/>
          </a:p>
          <a:p>
            <a:endParaRPr lang="en-US" dirty="0"/>
          </a:p>
          <a:p>
            <a:pPr algn="l" fontAlgn="base"/>
            <a:r>
              <a:rPr lang="en-US" dirty="0"/>
              <a:t>Data: </a:t>
            </a:r>
            <a:r>
              <a:rPr lang="en-US" b="0" i="0" dirty="0">
                <a:solidFill>
                  <a:srgbClr val="242728"/>
                </a:solidFill>
                <a:effectLst/>
                <a:latin typeface="lato"/>
              </a:rPr>
              <a:t>Data collection and analysis ensure ongoing capacity for continuous system improvement, a key structural requirement of HMG. Data is collected throughout all components of the HMG system, including child health provider outreach, family and community outreach, and within the centralized access point.</a:t>
            </a:r>
          </a:p>
          <a:p>
            <a:pPr algn="l" fontAlgn="base"/>
            <a:r>
              <a:rPr lang="en-US" b="0" i="0" dirty="0">
                <a:solidFill>
                  <a:srgbClr val="242728"/>
                </a:solidFill>
                <a:effectLst/>
                <a:latin typeface="lato"/>
              </a:rPr>
              <a:t>The collection of a set of shared metrics across the HMG National Affiliate Network advances understanding of collective impact, informing the national narrative regarding the impact of HMG on children and families across the country. The collection of locally-sourced metrics enable HMG affiliates to benchmark progress, identify areas of opportunity and systemic gaps, determine potentially advantageous partnerships, and guide strategic quality improvement projects.</a:t>
            </a:r>
          </a:p>
          <a:p>
            <a:endParaRPr dirty="0"/>
          </a:p>
        </p:txBody>
      </p:sp>
      <p:sp>
        <p:nvSpPr>
          <p:cNvPr id="194" name="Google Shape;194;g12272ec7981_0_138:notes"/>
          <p:cNvSpPr>
            <a:spLocks noGrp="1" noRot="1" noChangeAspect="1"/>
          </p:cNvSpPr>
          <p:nvPr>
            <p:ph type="sldImg" idx="2"/>
          </p:nvPr>
        </p:nvSpPr>
        <p:spPr>
          <a:xfrm>
            <a:off x="500063" y="741363"/>
            <a:ext cx="6575425"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6389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2272ec7981_0_116:notes"/>
          <p:cNvSpPr txBox="1">
            <a:spLocks noGrp="1"/>
          </p:cNvSpPr>
          <p:nvPr>
            <p:ph type="body" idx="1"/>
          </p:nvPr>
        </p:nvSpPr>
        <p:spPr>
          <a:xfrm>
            <a:off x="757597" y="4682507"/>
            <a:ext cx="6060717" cy="4436116"/>
          </a:xfrm>
          <a:prstGeom prst="rect">
            <a:avLst/>
          </a:prstGeom>
        </p:spPr>
        <p:txBody>
          <a:bodyPr spcFirstLastPara="1" wrap="square" lIns="191493" tIns="95733" rIns="191493" bIns="95733" anchor="t" anchorCtr="0">
            <a:noAutofit/>
          </a:bodyPr>
          <a:lstStyle/>
          <a:p>
            <a:endParaRPr dirty="0"/>
          </a:p>
        </p:txBody>
      </p:sp>
      <p:sp>
        <p:nvSpPr>
          <p:cNvPr id="206" name="Google Shape;206;g12272ec7981_0_116:notes"/>
          <p:cNvSpPr>
            <a:spLocks noGrp="1" noRot="1" noChangeAspect="1"/>
          </p:cNvSpPr>
          <p:nvPr>
            <p:ph type="sldImg" idx="2"/>
          </p:nvPr>
        </p:nvSpPr>
        <p:spPr>
          <a:xfrm>
            <a:off x="500063" y="741363"/>
            <a:ext cx="6575425"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483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272ec7981_0_122:notes"/>
          <p:cNvSpPr txBox="1">
            <a:spLocks noGrp="1"/>
          </p:cNvSpPr>
          <p:nvPr>
            <p:ph type="body" idx="1"/>
          </p:nvPr>
        </p:nvSpPr>
        <p:spPr>
          <a:xfrm>
            <a:off x="757597" y="4682507"/>
            <a:ext cx="6060717" cy="4436116"/>
          </a:xfrm>
          <a:prstGeom prst="rect">
            <a:avLst/>
          </a:prstGeom>
        </p:spPr>
        <p:txBody>
          <a:bodyPr spcFirstLastPara="1" wrap="square" lIns="191493" tIns="95733" rIns="191493" bIns="95733" anchor="t" anchorCtr="0">
            <a:noAutofit/>
          </a:bodyPr>
          <a:lstStyle/>
          <a:p>
            <a:endParaRPr/>
          </a:p>
        </p:txBody>
      </p:sp>
      <p:sp>
        <p:nvSpPr>
          <p:cNvPr id="212" name="Google Shape;212;g12272ec7981_0_122:notes"/>
          <p:cNvSpPr>
            <a:spLocks noGrp="1" noRot="1" noChangeAspect="1"/>
          </p:cNvSpPr>
          <p:nvPr>
            <p:ph type="sldImg" idx="2"/>
          </p:nvPr>
        </p:nvSpPr>
        <p:spPr>
          <a:xfrm>
            <a:off x="500063" y="741363"/>
            <a:ext cx="6575425" cy="36988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375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676275"/>
            <a:ext cx="6264275" cy="3524250"/>
          </a:xfrm>
        </p:spPr>
      </p:sp>
      <p:sp>
        <p:nvSpPr>
          <p:cNvPr id="3" name="Notes Placeholder 2"/>
          <p:cNvSpPr>
            <a:spLocks noGrp="1"/>
          </p:cNvSpPr>
          <p:nvPr>
            <p:ph type="body" idx="1"/>
          </p:nvPr>
        </p:nvSpPr>
        <p:spPr/>
        <p:txBody>
          <a:bodyPr/>
          <a:lstStyle/>
          <a:p>
            <a:pPr>
              <a:defRPr/>
            </a:pPr>
            <a:r>
              <a:rPr lang="en-US" dirty="0">
                <a:ea typeface="ＭＳ Ｐゴシック" charset="0"/>
                <a:cs typeface="ＭＳ Ｐゴシック" charset="0"/>
              </a:rPr>
              <a:t>ACTIVITY:</a:t>
            </a:r>
            <a:r>
              <a:rPr lang="en-US" baseline="0" dirty="0">
                <a:ea typeface="ＭＳ Ｐゴシック" charset="0"/>
                <a:cs typeface="ＭＳ Ｐゴシック" charset="0"/>
              </a:rPr>
              <a:t> Page 17… Comfort Levels</a:t>
            </a:r>
            <a:endParaRPr lang="en-US" dirty="0">
              <a:ea typeface="ＭＳ Ｐゴシック" charset="0"/>
              <a:cs typeface="ＭＳ Ｐゴシック" charset="0"/>
            </a:endParaRPr>
          </a:p>
          <a:p>
            <a:pPr marL="167071" indent="-167071">
              <a:buFont typeface="Wingdings" panose="05000000000000000000" pitchFamily="2" charset="2"/>
              <a:buChar char="ü"/>
              <a:defRPr/>
            </a:pPr>
            <a:endParaRPr lang="en-US" dirty="0">
              <a:ea typeface="ＭＳ Ｐゴシック" charset="0"/>
              <a:cs typeface="ＭＳ Ｐゴシック" charset="0"/>
            </a:endParaRPr>
          </a:p>
          <a:p>
            <a:pPr marL="167071" indent="-167071">
              <a:buFont typeface="Wingdings" panose="05000000000000000000" pitchFamily="2" charset="2"/>
              <a:buChar char="ü"/>
              <a:defRPr/>
            </a:pPr>
            <a:r>
              <a:rPr lang="en-US" dirty="0">
                <a:ea typeface="ＭＳ Ｐゴシック" charset="0"/>
                <a:cs typeface="ＭＳ Ｐゴシック" charset="0"/>
              </a:rPr>
              <a:t>This segment of the presentation covers the ASQ:SE-2. The presenter will find guidance on facilitating exercises in the NOTES section, as well as information that expands on many of the slides.  </a:t>
            </a:r>
            <a:endParaRPr lang="en-US" dirty="0"/>
          </a:p>
          <a:p>
            <a:pPr marL="545753" indent="-545753">
              <a:buFont typeface="Wingdings" panose="05000000000000000000" pitchFamily="2" charset="2"/>
              <a:buChar char="ü"/>
              <a:defRPr/>
            </a:pPr>
            <a:endParaRPr lang="en-US" dirty="0">
              <a:ea typeface="ＭＳ Ｐゴシック" charset="0"/>
              <a:cs typeface="ＭＳ Ｐゴシック" charset="0"/>
            </a:endParaRPr>
          </a:p>
          <a:p>
            <a:pPr marL="167071" indent="-167071">
              <a:buFont typeface="Wingdings" panose="05000000000000000000" pitchFamily="2" charset="2"/>
              <a:buChar char="ü"/>
              <a:defRPr/>
            </a:pPr>
            <a:r>
              <a:rPr lang="en-US" dirty="0">
                <a:ea typeface="ＭＳ Ｐゴシック" charset="0"/>
                <a:cs typeface="ＭＳ Ｐゴシック" charset="0"/>
              </a:rPr>
              <a:t>Presenters can customize this presentation to meet the needs of their audience.  It is encouraged to add to and/or delete sections depending on the needs of your training groups.  For example, presenters can add local resources to the What’s Next/Resources section of the presentation.</a:t>
            </a:r>
          </a:p>
          <a:p>
            <a:pPr marL="545753" indent="-545753">
              <a:buFont typeface="Wingdings" panose="05000000000000000000" pitchFamily="2" charset="2"/>
              <a:buChar char="ü"/>
              <a:defRPr/>
            </a:pPr>
            <a:endParaRPr lang="en-US" dirty="0">
              <a:ea typeface="ＭＳ Ｐゴシック" charset="0"/>
              <a:cs typeface="Calibri"/>
            </a:endParaRPr>
          </a:p>
          <a:p>
            <a:pPr marL="167071" indent="-167071">
              <a:buFont typeface="Wingdings" panose="05000000000000000000" pitchFamily="2" charset="2"/>
              <a:buChar char="ü"/>
              <a:defRPr/>
            </a:pPr>
            <a:r>
              <a:rPr lang="en-US" dirty="0">
                <a:ea typeface="ＭＳ Ｐゴシック"/>
                <a:cs typeface="Calibri"/>
              </a:rPr>
              <a:t>In the </a:t>
            </a:r>
            <a:r>
              <a:rPr lang="en-US" b="1" dirty="0">
                <a:ea typeface="ＭＳ Ｐゴシック"/>
                <a:cs typeface="Calibri"/>
              </a:rPr>
              <a:t>Trainer’s Materials </a:t>
            </a:r>
            <a:r>
              <a:rPr lang="en-US" dirty="0">
                <a:ea typeface="ＭＳ Ｐゴシック"/>
                <a:cs typeface="Calibri"/>
              </a:rPr>
              <a:t>section of your handbook &amp; USB, you will find guidance on facilitating scoring exercises and family studies. Presenters are encouraged to customize these family studies to reflect characteristics of your local community (or create your own family studies).</a:t>
            </a:r>
          </a:p>
          <a:p>
            <a:pPr marL="545753" indent="-545753">
              <a:buFont typeface="Wingdings" panose="05000000000000000000" pitchFamily="2" charset="2"/>
              <a:buChar char="ü"/>
              <a:defRPr/>
            </a:pPr>
            <a:endParaRPr lang="en-US" dirty="0">
              <a:ea typeface="ＭＳ Ｐゴシック" charset="0"/>
              <a:cs typeface="Calibri"/>
            </a:endParaRPr>
          </a:p>
          <a:p>
            <a:pPr marL="167071" indent="-167071">
              <a:buFont typeface="Wingdings" panose="05000000000000000000" pitchFamily="2" charset="2"/>
              <a:buChar char="ü"/>
              <a:defRPr/>
            </a:pPr>
            <a:r>
              <a:rPr lang="en-US" dirty="0"/>
              <a:t>Also, in the </a:t>
            </a:r>
            <a:r>
              <a:rPr lang="en-US" b="1" dirty="0"/>
              <a:t>Trainer's Materials </a:t>
            </a:r>
            <a:r>
              <a:rPr lang="en-US" dirty="0"/>
              <a:t>section of the Trainer’s Handbook and also in the folder on the USB, there is a </a:t>
            </a:r>
            <a:r>
              <a:rPr lang="en-US" b="1" dirty="0"/>
              <a:t>Training Activities Table </a:t>
            </a:r>
            <a:r>
              <a:rPr lang="en-US" dirty="0"/>
              <a:t>that includes interactive training activities to incorporate into your training efforts. </a:t>
            </a:r>
            <a:br>
              <a:rPr lang="en-US" dirty="0">
                <a:cs typeface="+mn-lt"/>
              </a:rPr>
            </a:br>
            <a:endParaRPr lang="en-US" dirty="0">
              <a:cs typeface="Calibri"/>
            </a:endParaRPr>
          </a:p>
          <a:p>
            <a:pPr marL="167071" indent="-167071">
              <a:buFont typeface="Wingdings" panose="05000000000000000000" pitchFamily="2" charset="2"/>
              <a:buChar char="ü"/>
              <a:defRPr/>
            </a:pPr>
            <a:r>
              <a:rPr lang="en-US" dirty="0">
                <a:ea typeface="ＭＳ Ｐゴシック" charset="0"/>
                <a:cs typeface="ＭＳ Ｐゴシック" charset="0"/>
              </a:rPr>
              <a:t>The presentation can also be enhanced with video. </a:t>
            </a:r>
            <a:r>
              <a:rPr lang="en-US" b="1" i="1" dirty="0"/>
              <a:t>The ASQ:SE-2 In Practice</a:t>
            </a:r>
            <a:r>
              <a:rPr lang="en-US" i="1" dirty="0"/>
              <a:t> </a:t>
            </a:r>
            <a:r>
              <a:rPr lang="en-US" dirty="0"/>
              <a:t>will be available to enhance your trainings.</a:t>
            </a:r>
          </a:p>
          <a:p>
            <a:pPr marL="167071" indent="-167071">
              <a:buFont typeface="Wingdings" panose="05000000000000000000" pitchFamily="2" charset="2"/>
              <a:buChar char="ü"/>
              <a:defRPr/>
            </a:pPr>
            <a:endParaRPr lang="en-US" dirty="0">
              <a:cs typeface="Calibri"/>
            </a:endParaRPr>
          </a:p>
          <a:p>
            <a:pPr marL="445588" indent="-445588"/>
            <a:r>
              <a:rPr lang="en-US" b="1" dirty="0"/>
              <a:t>Small group activity:</a:t>
            </a:r>
          </a:p>
          <a:p>
            <a:pPr marL="507475" lvl="1" indent="-476531">
              <a:buFont typeface="Arial" pitchFamily="34" charset="0"/>
              <a:buChar char="•"/>
            </a:pPr>
            <a:r>
              <a:rPr lang="en-US" dirty="0">
                <a:cs typeface="Times New Roman" pitchFamily="18" charset="0"/>
              </a:rPr>
              <a:t>In groups, discuss why screening social and emotional development is important, especially during the early childhood years. </a:t>
            </a:r>
          </a:p>
          <a:p>
            <a:pPr marL="507475" lvl="1" indent="-476531">
              <a:buFont typeface="Arial" pitchFamily="34" charset="0"/>
              <a:buChar char="•"/>
            </a:pPr>
            <a:r>
              <a:rPr lang="en-US" dirty="0">
                <a:cs typeface="Times New Roman" pitchFamily="18" charset="0"/>
              </a:rPr>
              <a:t>Spokesperson: Jot down ideas and prepare to share back to large group.</a:t>
            </a:r>
          </a:p>
          <a:p>
            <a:pPr marL="167071" indent="-167071">
              <a:buFont typeface="Wingdings" panose="05000000000000000000" pitchFamily="2" charset="2"/>
              <a:buChar char="ü"/>
              <a:defRP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AC0A7-250E-4393-A980-FB0AF5CA2C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93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BD1C-1527-402A-A3FD-44B881AA29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967057-511C-40C7-83A6-DA04B27F0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F1E893-6589-4AB7-B52F-1B066072FB4B}"/>
              </a:ext>
            </a:extLst>
          </p:cNvPr>
          <p:cNvSpPr>
            <a:spLocks noGrp="1"/>
          </p:cNvSpPr>
          <p:nvPr>
            <p:ph type="dt" sz="half" idx="10"/>
          </p:nvPr>
        </p:nvSpPr>
        <p:spPr/>
        <p:txBody>
          <a:bodyPr/>
          <a:lstStyle/>
          <a:p>
            <a:fld id="{7C7E260E-C24B-44B4-AFF2-EDB94FCA1280}" type="datetimeFigureOut">
              <a:rPr lang="en-US" smtClean="0"/>
              <a:t>9/11/2023</a:t>
            </a:fld>
            <a:endParaRPr lang="en-US"/>
          </a:p>
        </p:txBody>
      </p:sp>
      <p:sp>
        <p:nvSpPr>
          <p:cNvPr id="5" name="Footer Placeholder 4">
            <a:extLst>
              <a:ext uri="{FF2B5EF4-FFF2-40B4-BE49-F238E27FC236}">
                <a16:creationId xmlns:a16="http://schemas.microsoft.com/office/drawing/2014/main" id="{36D2511D-96FE-4F93-AEF0-E0F6C51E3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8DD9C-11AD-4FDD-AA1E-DE0D6C4A4213}"/>
              </a:ext>
            </a:extLst>
          </p:cNvPr>
          <p:cNvSpPr>
            <a:spLocks noGrp="1"/>
          </p:cNvSpPr>
          <p:nvPr>
            <p:ph type="sldNum" sz="quarter" idx="12"/>
          </p:nvPr>
        </p:nvSpPr>
        <p:spPr/>
        <p:txBody>
          <a:bodyPr/>
          <a:lstStyle/>
          <a:p>
            <a:fld id="{262B936C-7685-4715-A78F-47EADFA6A0A4}" type="slidenum">
              <a:rPr lang="en-US" smtClean="0"/>
              <a:t>‹#›</a:t>
            </a:fld>
            <a:endParaRPr lang="en-US"/>
          </a:p>
        </p:txBody>
      </p:sp>
    </p:spTree>
    <p:extLst>
      <p:ext uri="{BB962C8B-B14F-4D97-AF65-F5344CB8AC3E}">
        <p14:creationId xmlns:p14="http://schemas.microsoft.com/office/powerpoint/2010/main" val="52826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D235-6B3C-4E40-8FA1-0F442339E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A12F1A-F45D-4716-BFED-51B370EDE1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D5D5C-1E36-48CA-831B-A9CC6A5E1000}"/>
              </a:ext>
            </a:extLst>
          </p:cNvPr>
          <p:cNvSpPr>
            <a:spLocks noGrp="1"/>
          </p:cNvSpPr>
          <p:nvPr>
            <p:ph type="dt" sz="half" idx="10"/>
          </p:nvPr>
        </p:nvSpPr>
        <p:spPr/>
        <p:txBody>
          <a:bodyPr/>
          <a:lstStyle/>
          <a:p>
            <a:fld id="{7C7E260E-C24B-44B4-AFF2-EDB94FCA1280}" type="datetimeFigureOut">
              <a:rPr lang="en-US" smtClean="0"/>
              <a:t>9/11/2023</a:t>
            </a:fld>
            <a:endParaRPr lang="en-US"/>
          </a:p>
        </p:txBody>
      </p:sp>
      <p:sp>
        <p:nvSpPr>
          <p:cNvPr id="5" name="Footer Placeholder 4">
            <a:extLst>
              <a:ext uri="{FF2B5EF4-FFF2-40B4-BE49-F238E27FC236}">
                <a16:creationId xmlns:a16="http://schemas.microsoft.com/office/drawing/2014/main" id="{F1D48882-BD53-4D9F-A947-3E8AD0154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BAD6B-E7A0-4E52-A527-A3F2376291E9}"/>
              </a:ext>
            </a:extLst>
          </p:cNvPr>
          <p:cNvSpPr>
            <a:spLocks noGrp="1"/>
          </p:cNvSpPr>
          <p:nvPr>
            <p:ph type="sldNum" sz="quarter" idx="12"/>
          </p:nvPr>
        </p:nvSpPr>
        <p:spPr/>
        <p:txBody>
          <a:bodyPr/>
          <a:lstStyle/>
          <a:p>
            <a:fld id="{262B936C-7685-4715-A78F-47EADFA6A0A4}" type="slidenum">
              <a:rPr lang="en-US" smtClean="0"/>
              <a:t>‹#›</a:t>
            </a:fld>
            <a:endParaRPr lang="en-US"/>
          </a:p>
        </p:txBody>
      </p:sp>
    </p:spTree>
    <p:extLst>
      <p:ext uri="{BB962C8B-B14F-4D97-AF65-F5344CB8AC3E}">
        <p14:creationId xmlns:p14="http://schemas.microsoft.com/office/powerpoint/2010/main" val="306966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223192-5EB7-410B-9449-1713DCB222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F65D5C-51CB-463F-878F-EFD6B0C128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E53F6-6DAD-480B-81D8-A35C45879CEE}"/>
              </a:ext>
            </a:extLst>
          </p:cNvPr>
          <p:cNvSpPr>
            <a:spLocks noGrp="1"/>
          </p:cNvSpPr>
          <p:nvPr>
            <p:ph type="dt" sz="half" idx="10"/>
          </p:nvPr>
        </p:nvSpPr>
        <p:spPr/>
        <p:txBody>
          <a:bodyPr/>
          <a:lstStyle/>
          <a:p>
            <a:fld id="{7C7E260E-C24B-44B4-AFF2-EDB94FCA1280}" type="datetimeFigureOut">
              <a:rPr lang="en-US" smtClean="0"/>
              <a:t>9/11/2023</a:t>
            </a:fld>
            <a:endParaRPr lang="en-US"/>
          </a:p>
        </p:txBody>
      </p:sp>
      <p:sp>
        <p:nvSpPr>
          <p:cNvPr id="5" name="Footer Placeholder 4">
            <a:extLst>
              <a:ext uri="{FF2B5EF4-FFF2-40B4-BE49-F238E27FC236}">
                <a16:creationId xmlns:a16="http://schemas.microsoft.com/office/drawing/2014/main" id="{64D200B6-46C3-49E4-9E0D-F78CF5A22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CC093-2EC1-4E0C-B990-65DA45983A10}"/>
              </a:ext>
            </a:extLst>
          </p:cNvPr>
          <p:cNvSpPr>
            <a:spLocks noGrp="1"/>
          </p:cNvSpPr>
          <p:nvPr>
            <p:ph type="sldNum" sz="quarter" idx="12"/>
          </p:nvPr>
        </p:nvSpPr>
        <p:spPr/>
        <p:txBody>
          <a:bodyPr/>
          <a:lstStyle/>
          <a:p>
            <a:fld id="{262B936C-7685-4715-A78F-47EADFA6A0A4}" type="slidenum">
              <a:rPr lang="en-US" smtClean="0"/>
              <a:t>‹#›</a:t>
            </a:fld>
            <a:endParaRPr lang="en-US"/>
          </a:p>
        </p:txBody>
      </p:sp>
    </p:spTree>
    <p:extLst>
      <p:ext uri="{BB962C8B-B14F-4D97-AF65-F5344CB8AC3E}">
        <p14:creationId xmlns:p14="http://schemas.microsoft.com/office/powerpoint/2010/main" val="3616839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7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6417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7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18225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30"/>
        <p:cNvGrpSpPr/>
        <p:nvPr/>
      </p:nvGrpSpPr>
      <p:grpSpPr>
        <a:xfrm>
          <a:off x="0" y="0"/>
          <a:ext cx="0" cy="0"/>
          <a:chOff x="0" y="0"/>
          <a:chExt cx="0" cy="0"/>
        </a:xfrm>
      </p:grpSpPr>
      <p:sp>
        <p:nvSpPr>
          <p:cNvPr id="31" name="Google Shape;31;p176"/>
          <p:cNvSpPr txBox="1">
            <a:spLocks noGrp="1"/>
          </p:cNvSpPr>
          <p:nvPr>
            <p:ph type="title"/>
          </p:nvPr>
        </p:nvSpPr>
        <p:spPr>
          <a:xfrm>
            <a:off x="609600" y="277813"/>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76"/>
          <p:cNvSpPr txBox="1">
            <a:spLocks noGrp="1"/>
          </p:cNvSpPr>
          <p:nvPr>
            <p:ph type="body" idx="1"/>
          </p:nvPr>
        </p:nvSpPr>
        <p:spPr>
          <a:xfrm>
            <a:off x="609600" y="1600201"/>
            <a:ext cx="5384800" cy="45307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176"/>
          <p:cNvSpPr txBox="1">
            <a:spLocks noGrp="1"/>
          </p:cNvSpPr>
          <p:nvPr>
            <p:ph type="body" idx="2"/>
          </p:nvPr>
        </p:nvSpPr>
        <p:spPr>
          <a:xfrm>
            <a:off x="6197600" y="1600201"/>
            <a:ext cx="5384800" cy="45307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17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6"/>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87634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17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7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17779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17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17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17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819098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ext and Chart" type="txAndChart">
  <p:cSld name="Title, Text and Chart">
    <p:spTree>
      <p:nvGrpSpPr>
        <p:cNvPr id="1" name="Shape 49"/>
        <p:cNvGrpSpPr/>
        <p:nvPr/>
      </p:nvGrpSpPr>
      <p:grpSpPr>
        <a:xfrm>
          <a:off x="0" y="0"/>
          <a:ext cx="0" cy="0"/>
          <a:chOff x="0" y="0"/>
          <a:chExt cx="0" cy="0"/>
        </a:xfrm>
      </p:grpSpPr>
      <p:sp>
        <p:nvSpPr>
          <p:cNvPr id="50" name="Google Shape;50;p179"/>
          <p:cNvSpPr txBox="1">
            <a:spLocks noGrp="1"/>
          </p:cNvSpPr>
          <p:nvPr>
            <p:ph type="title"/>
          </p:nvPr>
        </p:nvSpPr>
        <p:spPr>
          <a:xfrm>
            <a:off x="2038351" y="304800"/>
            <a:ext cx="1008591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9"/>
          <p:cNvSpPr txBox="1">
            <a:spLocks noGrp="1"/>
          </p:cNvSpPr>
          <p:nvPr>
            <p:ph type="body" idx="1"/>
          </p:nvPr>
        </p:nvSpPr>
        <p:spPr>
          <a:xfrm>
            <a:off x="1972734" y="1981200"/>
            <a:ext cx="4982633" cy="4114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179"/>
          <p:cNvSpPr>
            <a:spLocks noGrp="1"/>
          </p:cNvSpPr>
          <p:nvPr>
            <p:ph type="chart" idx="2"/>
          </p:nvPr>
        </p:nvSpPr>
        <p:spPr>
          <a:xfrm>
            <a:off x="7158568" y="1981200"/>
            <a:ext cx="4982633"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7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997275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sp>
        <p:nvSpPr>
          <p:cNvPr id="57" name="Google Shape;57;p18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8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9" name="Google Shape;59;p18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8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644215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2"/>
        <p:cNvGrpSpPr/>
        <p:nvPr/>
      </p:nvGrpSpPr>
      <p:grpSpPr>
        <a:xfrm>
          <a:off x="0" y="0"/>
          <a:ext cx="0" cy="0"/>
          <a:chOff x="0" y="0"/>
          <a:chExt cx="0" cy="0"/>
        </a:xfrm>
      </p:grpSpPr>
      <p:sp>
        <p:nvSpPr>
          <p:cNvPr id="63" name="Google Shape;63;p18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8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18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6" name="Google Shape;66;p181"/>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7" name="Google Shape;67;p181"/>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8" name="Google Shape;68;p18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8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85106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E15D-AE93-41AA-90A8-2DC5F7FB9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27E526-F5DA-4E4B-B377-F43705B9E9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EAAC7-E370-49D9-85CF-5EAF2C3BF638}"/>
              </a:ext>
            </a:extLst>
          </p:cNvPr>
          <p:cNvSpPr>
            <a:spLocks noGrp="1"/>
          </p:cNvSpPr>
          <p:nvPr>
            <p:ph type="dt" sz="half" idx="10"/>
          </p:nvPr>
        </p:nvSpPr>
        <p:spPr/>
        <p:txBody>
          <a:bodyPr/>
          <a:lstStyle/>
          <a:p>
            <a:fld id="{7C7E260E-C24B-44B4-AFF2-EDB94FCA1280}" type="datetimeFigureOut">
              <a:rPr lang="en-US" smtClean="0"/>
              <a:t>9/11/2023</a:t>
            </a:fld>
            <a:endParaRPr lang="en-US"/>
          </a:p>
        </p:txBody>
      </p:sp>
      <p:sp>
        <p:nvSpPr>
          <p:cNvPr id="5" name="Footer Placeholder 4">
            <a:extLst>
              <a:ext uri="{FF2B5EF4-FFF2-40B4-BE49-F238E27FC236}">
                <a16:creationId xmlns:a16="http://schemas.microsoft.com/office/drawing/2014/main" id="{9E7A57C6-1A04-4F79-A784-C9B8EA48C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8AB9E-7BB5-4C33-AFEB-AD06B549FA98}"/>
              </a:ext>
            </a:extLst>
          </p:cNvPr>
          <p:cNvSpPr>
            <a:spLocks noGrp="1"/>
          </p:cNvSpPr>
          <p:nvPr>
            <p:ph type="sldNum" sz="quarter" idx="12"/>
          </p:nvPr>
        </p:nvSpPr>
        <p:spPr/>
        <p:txBody>
          <a:bodyPr/>
          <a:lstStyle/>
          <a:p>
            <a:fld id="{262B936C-7685-4715-A78F-47EADFA6A0A4}" type="slidenum">
              <a:rPr lang="en-US" smtClean="0"/>
              <a:t>‹#›</a:t>
            </a:fld>
            <a:endParaRPr lang="en-US"/>
          </a:p>
        </p:txBody>
      </p:sp>
    </p:spTree>
    <p:extLst>
      <p:ext uri="{BB962C8B-B14F-4D97-AF65-F5344CB8AC3E}">
        <p14:creationId xmlns:p14="http://schemas.microsoft.com/office/powerpoint/2010/main" val="3937258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1"/>
        <p:cNvGrpSpPr/>
        <p:nvPr/>
      </p:nvGrpSpPr>
      <p:grpSpPr>
        <a:xfrm>
          <a:off x="0" y="0"/>
          <a:ext cx="0" cy="0"/>
          <a:chOff x="0" y="0"/>
          <a:chExt cx="0" cy="0"/>
        </a:xfrm>
      </p:grpSpPr>
      <p:sp>
        <p:nvSpPr>
          <p:cNvPr id="72" name="Google Shape;72;p18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8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4" name="Google Shape;74;p18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5" name="Google Shape;75;p18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82974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8"/>
        <p:cNvGrpSpPr/>
        <p:nvPr/>
      </p:nvGrpSpPr>
      <p:grpSpPr>
        <a:xfrm>
          <a:off x="0" y="0"/>
          <a:ext cx="0" cy="0"/>
          <a:chOff x="0" y="0"/>
          <a:chExt cx="0" cy="0"/>
        </a:xfrm>
      </p:grpSpPr>
      <p:sp>
        <p:nvSpPr>
          <p:cNvPr id="79" name="Google Shape;79;p18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3"/>
          <p:cNvSpPr>
            <a:spLocks noGrp="1"/>
          </p:cNvSpPr>
          <p:nvPr>
            <p:ph type="pic" idx="2"/>
          </p:nvPr>
        </p:nvSpPr>
        <p:spPr>
          <a:xfrm>
            <a:off x="2389717" y="612775"/>
            <a:ext cx="7315200" cy="4114800"/>
          </a:xfrm>
          <a:prstGeom prst="rect">
            <a:avLst/>
          </a:prstGeom>
          <a:noFill/>
          <a:ln>
            <a:noFill/>
          </a:ln>
        </p:spPr>
      </p:sp>
      <p:sp>
        <p:nvSpPr>
          <p:cNvPr id="81" name="Google Shape;81;p18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2" name="Google Shape;82;p18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871530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5"/>
        <p:cNvGrpSpPr/>
        <p:nvPr/>
      </p:nvGrpSpPr>
      <p:grpSpPr>
        <a:xfrm>
          <a:off x="0" y="0"/>
          <a:ext cx="0" cy="0"/>
          <a:chOff x="0" y="0"/>
          <a:chExt cx="0" cy="0"/>
        </a:xfrm>
      </p:grpSpPr>
      <p:sp>
        <p:nvSpPr>
          <p:cNvPr id="86" name="Google Shape;86;p18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84"/>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8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8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8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538822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1"/>
        <p:cNvGrpSpPr/>
        <p:nvPr/>
      </p:nvGrpSpPr>
      <p:grpSpPr>
        <a:xfrm>
          <a:off x="0" y="0"/>
          <a:ext cx="0" cy="0"/>
          <a:chOff x="0" y="0"/>
          <a:chExt cx="0" cy="0"/>
        </a:xfrm>
      </p:grpSpPr>
      <p:sp>
        <p:nvSpPr>
          <p:cNvPr id="92" name="Google Shape;92;p185"/>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85"/>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18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8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8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27780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990600"/>
            <a:ext cx="10058400" cy="1524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7030A0"/>
              </a:solidFill>
            </a:endParaRPr>
          </a:p>
        </p:txBody>
      </p:sp>
      <p:pic>
        <p:nvPicPr>
          <p:cNvPr id="5" name="Picture 2" descr="http://www.aucd.org/images2/CDC_Graphic_72dpi%20%203x4.jpg"/>
          <p:cNvPicPr>
            <a:picLocks noChangeAspect="1" noChangeArrowheads="1"/>
          </p:cNvPicPr>
          <p:nvPr userDrawn="1"/>
        </p:nvPicPr>
        <p:blipFill>
          <a:blip r:embed="rId2" cstate="print"/>
          <a:srcRect/>
          <a:stretch>
            <a:fillRect/>
          </a:stretch>
        </p:blipFill>
        <p:spPr bwMode="auto">
          <a:xfrm>
            <a:off x="10566400" y="5867400"/>
            <a:ext cx="1422400" cy="800100"/>
          </a:xfrm>
          <a:prstGeom prst="rect">
            <a:avLst/>
          </a:prstGeom>
          <a:noFill/>
          <a:ln w="9525">
            <a:noFill/>
            <a:miter lim="800000"/>
            <a:headEnd/>
            <a:tailEnd/>
          </a:ln>
        </p:spPr>
      </p:pic>
      <p:sp>
        <p:nvSpPr>
          <p:cNvPr id="3" name="Content Placeholder 2"/>
          <p:cNvSpPr>
            <a:spLocks noGrp="1"/>
          </p:cNvSpPr>
          <p:nvPr>
            <p:ph idx="1"/>
          </p:nvPr>
        </p:nvSpPr>
        <p:spPr/>
        <p:txBody>
          <a:bodyPr/>
          <a:lstStyle>
            <a:lvl1pPr>
              <a:buClr>
                <a:srgbClr val="7030A0"/>
              </a:buClr>
              <a:defRPr sz="2400"/>
            </a:lvl1pPr>
            <a:lvl2pPr>
              <a:defRPr sz="2400"/>
            </a:lvl2pPr>
            <a:lvl3pPr>
              <a:buClr>
                <a:srgbClr val="26AB84"/>
              </a:buCl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203200" y="304800"/>
            <a:ext cx="10972800" cy="685800"/>
          </a:xfrm>
        </p:spPr>
        <p:txBody>
          <a:bodyPr>
            <a:noAutofit/>
          </a:bodyPr>
          <a:lstStyle>
            <a:lvl1pPr algn="l">
              <a:defRPr lang="en-US" sz="540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935773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flipV="1">
            <a:off x="0" y="990600"/>
            <a:ext cx="10058400" cy="152400"/>
          </a:xfrm>
          <a:prstGeom prst="rect">
            <a:avLst/>
          </a:prstGeom>
          <a:solidFill>
            <a:srgbClr val="823D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7030A0"/>
              </a:solidFill>
            </a:endParaRPr>
          </a:p>
        </p:txBody>
      </p:sp>
      <p:pic>
        <p:nvPicPr>
          <p:cNvPr id="7" name="Picture 2" descr="http://www.aucd.org/images2/CDC_Graphic_72dpi%20%203x4.jpg"/>
          <p:cNvPicPr>
            <a:picLocks noChangeAspect="1" noChangeArrowheads="1"/>
          </p:cNvPicPr>
          <p:nvPr userDrawn="1"/>
        </p:nvPicPr>
        <p:blipFill>
          <a:blip r:embed="rId2" cstate="print"/>
          <a:srcRect/>
          <a:stretch>
            <a:fillRect/>
          </a:stretch>
        </p:blipFill>
        <p:spPr bwMode="auto">
          <a:xfrm>
            <a:off x="10566400" y="5867400"/>
            <a:ext cx="1422400" cy="800100"/>
          </a:xfrm>
          <a:prstGeom prst="rect">
            <a:avLst/>
          </a:prstGeom>
          <a:noFill/>
          <a:ln w="9525">
            <a:noFill/>
            <a:miter lim="800000"/>
            <a:headEnd/>
            <a:tailEnd/>
          </a:ln>
        </p:spPr>
      </p:pic>
      <p:sp>
        <p:nvSpPr>
          <p:cNvPr id="3" name="Content Placeholder 2"/>
          <p:cNvSpPr>
            <a:spLocks noGrp="1"/>
          </p:cNvSpPr>
          <p:nvPr>
            <p:ph idx="1"/>
          </p:nvPr>
        </p:nvSpPr>
        <p:spPr>
          <a:xfrm>
            <a:off x="609600" y="1600201"/>
            <a:ext cx="5994400" cy="4525963"/>
          </a:xfrm>
        </p:spPr>
        <p:txBody>
          <a:bodyPr/>
          <a:lstStyle>
            <a:lvl1pPr>
              <a:buClr>
                <a:srgbClr val="7030A0"/>
              </a:buClr>
              <a:defRPr sz="2400"/>
            </a:lvl1pPr>
            <a:lvl2pPr>
              <a:defRPr sz="2400"/>
            </a:lvl2pPr>
            <a:lvl3pPr>
              <a:buClr>
                <a:srgbClr val="26AB84"/>
              </a:buCl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p:cNvSpPr>
            <a:spLocks noGrp="1"/>
          </p:cNvSpPr>
          <p:nvPr>
            <p:ph type="pic" sz="quarter" idx="10"/>
          </p:nvPr>
        </p:nvSpPr>
        <p:spPr>
          <a:xfrm>
            <a:off x="7010400" y="1600200"/>
            <a:ext cx="4470400" cy="2057400"/>
          </a:xfrm>
        </p:spPr>
        <p:txBody>
          <a:bodyPr rtlCol="0">
            <a:normAutofit/>
          </a:bodyPr>
          <a:lstStyle/>
          <a:p>
            <a:pPr lvl="0"/>
            <a:endParaRPr lang="en-US" noProof="0"/>
          </a:p>
        </p:txBody>
      </p:sp>
      <p:sp>
        <p:nvSpPr>
          <p:cNvPr id="15" name="Picture Placeholder 14"/>
          <p:cNvSpPr>
            <a:spLocks noGrp="1"/>
          </p:cNvSpPr>
          <p:nvPr>
            <p:ph type="pic" sz="quarter" idx="11"/>
          </p:nvPr>
        </p:nvSpPr>
        <p:spPr>
          <a:xfrm>
            <a:off x="7010400" y="3733800"/>
            <a:ext cx="4470400" cy="2057400"/>
          </a:xfrm>
        </p:spPr>
        <p:txBody>
          <a:bodyPr rtlCol="0">
            <a:normAutofit/>
          </a:bodyPr>
          <a:lstStyle/>
          <a:p>
            <a:pPr lvl="0"/>
            <a:endParaRPr lang="en-US" noProof="0"/>
          </a:p>
        </p:txBody>
      </p:sp>
      <p:sp>
        <p:nvSpPr>
          <p:cNvPr id="10" name="Title 12"/>
          <p:cNvSpPr>
            <a:spLocks noGrp="1"/>
          </p:cNvSpPr>
          <p:nvPr>
            <p:ph type="title"/>
          </p:nvPr>
        </p:nvSpPr>
        <p:spPr>
          <a:xfrm>
            <a:off x="203200" y="304800"/>
            <a:ext cx="10972800" cy="685800"/>
          </a:xfrm>
        </p:spPr>
        <p:txBody>
          <a:bodyPr>
            <a:noAutofit/>
          </a:bodyPr>
          <a:lstStyle>
            <a:lvl1pPr algn="l">
              <a:defRPr lang="en-US" sz="5400" kern="1200" spc="0" dirty="0" smtClean="0">
                <a:solidFill>
                  <a:srgbClr val="26AB84"/>
                </a:solidFill>
                <a:latin typeface="Century Gothic"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1416072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7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7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607621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7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4040336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30"/>
        <p:cNvGrpSpPr/>
        <p:nvPr/>
      </p:nvGrpSpPr>
      <p:grpSpPr>
        <a:xfrm>
          <a:off x="0" y="0"/>
          <a:ext cx="0" cy="0"/>
          <a:chOff x="0" y="0"/>
          <a:chExt cx="0" cy="0"/>
        </a:xfrm>
      </p:grpSpPr>
      <p:sp>
        <p:nvSpPr>
          <p:cNvPr id="31" name="Google Shape;31;p176"/>
          <p:cNvSpPr txBox="1">
            <a:spLocks noGrp="1"/>
          </p:cNvSpPr>
          <p:nvPr>
            <p:ph type="title"/>
          </p:nvPr>
        </p:nvSpPr>
        <p:spPr>
          <a:xfrm>
            <a:off x="609600" y="277813"/>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6"/>
          <p:cNvSpPr txBox="1">
            <a:spLocks noGrp="1"/>
          </p:cNvSpPr>
          <p:nvPr>
            <p:ph type="body" idx="1"/>
          </p:nvPr>
        </p:nvSpPr>
        <p:spPr>
          <a:xfrm>
            <a:off x="609600" y="1600201"/>
            <a:ext cx="5384800" cy="45307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p176"/>
          <p:cNvSpPr txBox="1">
            <a:spLocks noGrp="1"/>
          </p:cNvSpPr>
          <p:nvPr>
            <p:ph type="body" idx="2"/>
          </p:nvPr>
        </p:nvSpPr>
        <p:spPr>
          <a:xfrm>
            <a:off x="6197600" y="1600201"/>
            <a:ext cx="5384800" cy="453072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17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6"/>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543596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17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7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7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15879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513E-CF56-4E49-A7BA-FDE5CCC35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3677EF-2FBA-4995-9C4A-9169387D3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A5A9A8-5561-4610-8A3E-A46661530267}"/>
              </a:ext>
            </a:extLst>
          </p:cNvPr>
          <p:cNvSpPr>
            <a:spLocks noGrp="1"/>
          </p:cNvSpPr>
          <p:nvPr>
            <p:ph type="dt" sz="half" idx="10"/>
          </p:nvPr>
        </p:nvSpPr>
        <p:spPr/>
        <p:txBody>
          <a:bodyPr/>
          <a:lstStyle/>
          <a:p>
            <a:fld id="{7C7E260E-C24B-44B4-AFF2-EDB94FCA1280}" type="datetimeFigureOut">
              <a:rPr lang="en-US" smtClean="0"/>
              <a:t>9/11/2023</a:t>
            </a:fld>
            <a:endParaRPr lang="en-US"/>
          </a:p>
        </p:txBody>
      </p:sp>
      <p:sp>
        <p:nvSpPr>
          <p:cNvPr id="5" name="Footer Placeholder 4">
            <a:extLst>
              <a:ext uri="{FF2B5EF4-FFF2-40B4-BE49-F238E27FC236}">
                <a16:creationId xmlns:a16="http://schemas.microsoft.com/office/drawing/2014/main" id="{FAF259BE-EEDC-44B8-AA87-B11F8EA28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92C4E-A1E1-45A9-9A96-065AF097B23F}"/>
              </a:ext>
            </a:extLst>
          </p:cNvPr>
          <p:cNvSpPr>
            <a:spLocks noGrp="1"/>
          </p:cNvSpPr>
          <p:nvPr>
            <p:ph type="sldNum" sz="quarter" idx="12"/>
          </p:nvPr>
        </p:nvSpPr>
        <p:spPr/>
        <p:txBody>
          <a:bodyPr/>
          <a:lstStyle/>
          <a:p>
            <a:fld id="{262B936C-7685-4715-A78F-47EADFA6A0A4}" type="slidenum">
              <a:rPr lang="en-US" smtClean="0"/>
              <a:t>‹#›</a:t>
            </a:fld>
            <a:endParaRPr lang="en-US"/>
          </a:p>
        </p:txBody>
      </p:sp>
    </p:spTree>
    <p:extLst>
      <p:ext uri="{BB962C8B-B14F-4D97-AF65-F5344CB8AC3E}">
        <p14:creationId xmlns:p14="http://schemas.microsoft.com/office/powerpoint/2010/main" val="830398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17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17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17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532009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Text and Chart" type="txAndChart">
  <p:cSld name="Title, Text and Chart">
    <p:spTree>
      <p:nvGrpSpPr>
        <p:cNvPr id="1" name="Shape 49"/>
        <p:cNvGrpSpPr/>
        <p:nvPr/>
      </p:nvGrpSpPr>
      <p:grpSpPr>
        <a:xfrm>
          <a:off x="0" y="0"/>
          <a:ext cx="0" cy="0"/>
          <a:chOff x="0" y="0"/>
          <a:chExt cx="0" cy="0"/>
        </a:xfrm>
      </p:grpSpPr>
      <p:sp>
        <p:nvSpPr>
          <p:cNvPr id="50" name="Google Shape;50;p179"/>
          <p:cNvSpPr txBox="1">
            <a:spLocks noGrp="1"/>
          </p:cNvSpPr>
          <p:nvPr>
            <p:ph type="title"/>
          </p:nvPr>
        </p:nvSpPr>
        <p:spPr>
          <a:xfrm>
            <a:off x="2038351" y="304800"/>
            <a:ext cx="10085916"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9"/>
          <p:cNvSpPr txBox="1">
            <a:spLocks noGrp="1"/>
          </p:cNvSpPr>
          <p:nvPr>
            <p:ph type="body" idx="1"/>
          </p:nvPr>
        </p:nvSpPr>
        <p:spPr>
          <a:xfrm>
            <a:off x="1972734" y="1981200"/>
            <a:ext cx="4982633"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179"/>
          <p:cNvSpPr>
            <a:spLocks noGrp="1"/>
          </p:cNvSpPr>
          <p:nvPr>
            <p:ph type="chart" idx="2"/>
          </p:nvPr>
        </p:nvSpPr>
        <p:spPr>
          <a:xfrm>
            <a:off x="7158568" y="1981200"/>
            <a:ext cx="4982633"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7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537931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sp>
        <p:nvSpPr>
          <p:cNvPr id="57" name="Google Shape;57;p18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9" name="Google Shape;59;p18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1421486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2"/>
        <p:cNvGrpSpPr/>
        <p:nvPr/>
      </p:nvGrpSpPr>
      <p:grpSpPr>
        <a:xfrm>
          <a:off x="0" y="0"/>
          <a:ext cx="0" cy="0"/>
          <a:chOff x="0" y="0"/>
          <a:chExt cx="0" cy="0"/>
        </a:xfrm>
      </p:grpSpPr>
      <p:sp>
        <p:nvSpPr>
          <p:cNvPr id="63" name="Google Shape;63;p18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5" name="Google Shape;65;p18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6" name="Google Shape;66;p181"/>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7" name="Google Shape;67;p181"/>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8" name="Google Shape;68;p18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8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804275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1"/>
        <p:cNvGrpSpPr/>
        <p:nvPr/>
      </p:nvGrpSpPr>
      <p:grpSpPr>
        <a:xfrm>
          <a:off x="0" y="0"/>
          <a:ext cx="0" cy="0"/>
          <a:chOff x="0" y="0"/>
          <a:chExt cx="0" cy="0"/>
        </a:xfrm>
      </p:grpSpPr>
      <p:sp>
        <p:nvSpPr>
          <p:cNvPr id="72" name="Google Shape;72;p18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4" name="Google Shape;74;p18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5" name="Google Shape;75;p18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475037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8"/>
        <p:cNvGrpSpPr/>
        <p:nvPr/>
      </p:nvGrpSpPr>
      <p:grpSpPr>
        <a:xfrm>
          <a:off x="0" y="0"/>
          <a:ext cx="0" cy="0"/>
          <a:chOff x="0" y="0"/>
          <a:chExt cx="0" cy="0"/>
        </a:xfrm>
      </p:grpSpPr>
      <p:sp>
        <p:nvSpPr>
          <p:cNvPr id="79" name="Google Shape;79;p18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3"/>
          <p:cNvSpPr>
            <a:spLocks noGrp="1"/>
          </p:cNvSpPr>
          <p:nvPr>
            <p:ph type="pic" idx="2"/>
          </p:nvPr>
        </p:nvSpPr>
        <p:spPr>
          <a:xfrm>
            <a:off x="2389717" y="612775"/>
            <a:ext cx="7315200" cy="4114800"/>
          </a:xfrm>
          <a:prstGeom prst="rect">
            <a:avLst/>
          </a:prstGeom>
          <a:noFill/>
          <a:ln>
            <a:noFill/>
          </a:ln>
        </p:spPr>
      </p:sp>
      <p:sp>
        <p:nvSpPr>
          <p:cNvPr id="81" name="Google Shape;81;p18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2" name="Google Shape;82;p18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8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191113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5"/>
        <p:cNvGrpSpPr/>
        <p:nvPr/>
      </p:nvGrpSpPr>
      <p:grpSpPr>
        <a:xfrm>
          <a:off x="0" y="0"/>
          <a:ext cx="0" cy="0"/>
          <a:chOff x="0" y="0"/>
          <a:chExt cx="0" cy="0"/>
        </a:xfrm>
      </p:grpSpPr>
      <p:sp>
        <p:nvSpPr>
          <p:cNvPr id="86" name="Google Shape;86;p18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84"/>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18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8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8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99957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1"/>
        <p:cNvGrpSpPr/>
        <p:nvPr/>
      </p:nvGrpSpPr>
      <p:grpSpPr>
        <a:xfrm>
          <a:off x="0" y="0"/>
          <a:ext cx="0" cy="0"/>
          <a:chOff x="0" y="0"/>
          <a:chExt cx="0" cy="0"/>
        </a:xfrm>
      </p:grpSpPr>
      <p:sp>
        <p:nvSpPr>
          <p:cNvPr id="92" name="Google Shape;92;p185"/>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85"/>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18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8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8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3231386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14EF60-7374-420F-BE03-0206CB9C7365}" type="datetime1">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2A898F-F33C-4D2D-8993-E1559470E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228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44DD21-4DA2-4408-8AFE-B6F04F7BE68A}" type="datetime1">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2A898F-F33C-4D2D-8993-E1559470E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2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A94B-9B30-4C27-920A-321951B00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24945-3A8A-4456-B9C4-6AA99F9067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661520-83D5-4B89-9279-A1E5D38226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5535E6-0C1B-4A05-AE34-8148C312DA92}"/>
              </a:ext>
            </a:extLst>
          </p:cNvPr>
          <p:cNvSpPr>
            <a:spLocks noGrp="1"/>
          </p:cNvSpPr>
          <p:nvPr>
            <p:ph type="dt" sz="half" idx="10"/>
          </p:nvPr>
        </p:nvSpPr>
        <p:spPr/>
        <p:txBody>
          <a:bodyPr/>
          <a:lstStyle/>
          <a:p>
            <a:fld id="{7C7E260E-C24B-44B4-AFF2-EDB94FCA1280}" type="datetimeFigureOut">
              <a:rPr lang="en-US" smtClean="0"/>
              <a:t>9/11/2023</a:t>
            </a:fld>
            <a:endParaRPr lang="en-US"/>
          </a:p>
        </p:txBody>
      </p:sp>
      <p:sp>
        <p:nvSpPr>
          <p:cNvPr id="6" name="Footer Placeholder 5">
            <a:extLst>
              <a:ext uri="{FF2B5EF4-FFF2-40B4-BE49-F238E27FC236}">
                <a16:creationId xmlns:a16="http://schemas.microsoft.com/office/drawing/2014/main" id="{02C92972-8D43-4C08-9E0F-A330220FCE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9BBE8-1277-4441-9072-5650B693C16D}"/>
              </a:ext>
            </a:extLst>
          </p:cNvPr>
          <p:cNvSpPr>
            <a:spLocks noGrp="1"/>
          </p:cNvSpPr>
          <p:nvPr>
            <p:ph type="sldNum" sz="quarter" idx="12"/>
          </p:nvPr>
        </p:nvSpPr>
        <p:spPr/>
        <p:txBody>
          <a:bodyPr/>
          <a:lstStyle/>
          <a:p>
            <a:fld id="{262B936C-7685-4715-A78F-47EADFA6A0A4}" type="slidenum">
              <a:rPr lang="en-US" smtClean="0"/>
              <a:t>‹#›</a:t>
            </a:fld>
            <a:endParaRPr lang="en-US"/>
          </a:p>
        </p:txBody>
      </p:sp>
    </p:spTree>
    <p:extLst>
      <p:ext uri="{BB962C8B-B14F-4D97-AF65-F5344CB8AC3E}">
        <p14:creationId xmlns:p14="http://schemas.microsoft.com/office/powerpoint/2010/main" val="1062562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6516B-7191-4061-B6EA-B03D2F02ADE1}" type="datetime1">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2A898F-F33C-4D2D-8993-E1559470E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243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953E4-0C4A-4D14-8E94-0537167A7CF1}" type="datetime1">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2A898F-F33C-4D2D-8993-E1559470E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350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13ABF2-45EF-4B24-B485-FA732EDB15A2}" type="datetime1">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B2A898F-F33C-4D2D-8993-E1559470E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30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9D43F9-B6EC-4714-815B-DE28BCBA3186}" type="datetime1">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B2A898F-F33C-4D2D-8993-E1559470E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069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22F88-4966-4C8B-98C3-C1DF05C99257}" type="datetime1">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B2A898F-F33C-4D2D-8993-E1559470E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96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ABDF-D2C6-4A88-BF8F-704AF3C9114C}" type="datetime1">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2A898F-F33C-4D2D-8993-E1559470E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858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82D64-1D41-466C-B00A-BF83A4A4CEAE}" type="datetime1">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B2A898F-F33C-4D2D-8993-E1559470E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583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007B45-A03D-4B50-A9DD-D3CA2218399A}" type="datetime1">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2A898F-F33C-4D2D-8993-E1559470E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851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8C5E8-9E78-433C-9410-8B027CA34599}" type="datetime1">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2A898F-F33C-4D2D-8993-E1559470E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521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defRPr/>
            </a:lvl1pPr>
          </a:lstStyle>
          <a:p>
            <a:pPr>
              <a:defRPr/>
            </a:pPr>
            <a:fld id="{7A8B421F-0185-4784-A33A-307AF060015B}" type="datetime1">
              <a:rPr lang="en-US" smtClean="0">
                <a:solidFill>
                  <a:prstClr val="black">
                    <a:tint val="75000"/>
                  </a:prstClr>
                </a:solidFill>
              </a:rPr>
              <a:pPr>
                <a:defRPr/>
              </a:pPr>
              <a:t>9/7/2023</a:t>
            </a:fld>
            <a:endParaRPr lang="en-US">
              <a:solidFill>
                <a:prstClr val="black">
                  <a:tint val="75000"/>
                </a:prstClr>
              </a:solidFill>
            </a:endParaRPr>
          </a:p>
        </p:txBody>
      </p:sp>
      <p:sp>
        <p:nvSpPr>
          <p:cNvPr id="6" name="Rectangle 24"/>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7" name="Rectangle 25"/>
          <p:cNvSpPr>
            <a:spLocks noGrp="1" noChangeArrowheads="1"/>
          </p:cNvSpPr>
          <p:nvPr>
            <p:ph type="sldNum" sz="quarter" idx="12"/>
          </p:nvPr>
        </p:nvSpPr>
        <p:spPr>
          <a:xfrm>
            <a:off x="8737600" y="6248400"/>
            <a:ext cx="2844800" cy="457200"/>
          </a:xfrm>
          <a:prstGeom prst="rect">
            <a:avLst/>
          </a:prstGeom>
        </p:spPr>
        <p:txBody>
          <a:bodyPr/>
          <a:lstStyle>
            <a:lvl1pPr>
              <a:defRPr/>
            </a:lvl1pPr>
          </a:lstStyle>
          <a:p>
            <a:pPr>
              <a:defRPr/>
            </a:pPr>
            <a:fld id="{A01EFE0B-26F6-1D45-A3E1-FB2FF2F81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223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C0DA-C2CC-4925-98B4-E507D837FB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41E1DE-BD34-4874-9519-029BAC6D6E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2543B7-FF05-4B2F-8880-3454DCB3E1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470EED-5DFB-40FE-BFDA-A144C5E85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776ED4-0E01-4495-9ADC-D912993EFB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1D3EC2-F2E8-4A7A-A722-E5D08995B725}"/>
              </a:ext>
            </a:extLst>
          </p:cNvPr>
          <p:cNvSpPr>
            <a:spLocks noGrp="1"/>
          </p:cNvSpPr>
          <p:nvPr>
            <p:ph type="dt" sz="half" idx="10"/>
          </p:nvPr>
        </p:nvSpPr>
        <p:spPr/>
        <p:txBody>
          <a:bodyPr/>
          <a:lstStyle/>
          <a:p>
            <a:fld id="{7C7E260E-C24B-44B4-AFF2-EDB94FCA1280}" type="datetimeFigureOut">
              <a:rPr lang="en-US" smtClean="0"/>
              <a:t>9/11/2023</a:t>
            </a:fld>
            <a:endParaRPr lang="en-US"/>
          </a:p>
        </p:txBody>
      </p:sp>
      <p:sp>
        <p:nvSpPr>
          <p:cNvPr id="8" name="Footer Placeholder 7">
            <a:extLst>
              <a:ext uri="{FF2B5EF4-FFF2-40B4-BE49-F238E27FC236}">
                <a16:creationId xmlns:a16="http://schemas.microsoft.com/office/drawing/2014/main" id="{ECD5C8A8-6FBE-4E93-9BF1-9CE61E1940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77C669-1907-4BFB-AC51-E2BE953BD5F3}"/>
              </a:ext>
            </a:extLst>
          </p:cNvPr>
          <p:cNvSpPr>
            <a:spLocks noGrp="1"/>
          </p:cNvSpPr>
          <p:nvPr>
            <p:ph type="sldNum" sz="quarter" idx="12"/>
          </p:nvPr>
        </p:nvSpPr>
        <p:spPr/>
        <p:txBody>
          <a:bodyPr/>
          <a:lstStyle/>
          <a:p>
            <a:fld id="{262B936C-7685-4715-A78F-47EADFA6A0A4}" type="slidenum">
              <a:rPr lang="en-US" smtClean="0"/>
              <a:t>‹#›</a:t>
            </a:fld>
            <a:endParaRPr lang="en-US"/>
          </a:p>
        </p:txBody>
      </p:sp>
    </p:spTree>
    <p:extLst>
      <p:ext uri="{BB962C8B-B14F-4D97-AF65-F5344CB8AC3E}">
        <p14:creationId xmlns:p14="http://schemas.microsoft.com/office/powerpoint/2010/main" val="5129014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8351" y="304800"/>
            <a:ext cx="10085916" cy="1143000"/>
          </a:xfrm>
        </p:spPr>
        <p:txBody>
          <a:bodyPr/>
          <a:lstStyle/>
          <a:p>
            <a:r>
              <a:rPr lang="en-US"/>
              <a:t>Click to edit Master title style</a:t>
            </a:r>
          </a:p>
        </p:txBody>
      </p:sp>
      <p:sp>
        <p:nvSpPr>
          <p:cNvPr id="3" name="Text Placeholder 2"/>
          <p:cNvSpPr>
            <a:spLocks noGrp="1"/>
          </p:cNvSpPr>
          <p:nvPr>
            <p:ph type="body" sz="half" idx="1"/>
          </p:nvPr>
        </p:nvSpPr>
        <p:spPr>
          <a:xfrm>
            <a:off x="1972734" y="1981200"/>
            <a:ext cx="498263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7158568" y="1981200"/>
            <a:ext cx="4982633" cy="4114800"/>
          </a:xfrm>
        </p:spPr>
        <p:txBody>
          <a:bodyPr/>
          <a:lstStyle/>
          <a:p>
            <a:pPr lvl="0"/>
            <a:endParaRPr lang="en-US" noProof="0"/>
          </a:p>
        </p:txBody>
      </p:sp>
      <p:sp>
        <p:nvSpPr>
          <p:cNvPr id="5" name="Date Placeholder 10"/>
          <p:cNvSpPr>
            <a:spLocks noGrp="1"/>
          </p:cNvSpPr>
          <p:nvPr>
            <p:ph type="dt" sz="half" idx="10"/>
          </p:nvPr>
        </p:nvSpPr>
        <p:spPr/>
        <p:txBody>
          <a:bodyPr/>
          <a:lstStyle>
            <a:lvl1pPr>
              <a:defRPr/>
            </a:lvl1pPr>
          </a:lstStyle>
          <a:p>
            <a:pPr>
              <a:defRPr/>
            </a:pPr>
            <a:fld id="{FBEB0A5D-C8F0-46E3-8D57-F1AB3CD0E600}" type="datetime1">
              <a:rPr lang="en-US" smtClean="0">
                <a:solidFill>
                  <a:prstClr val="black">
                    <a:tint val="75000"/>
                  </a:prstClr>
                </a:solidFill>
              </a:rPr>
              <a:pPr>
                <a:defRPr/>
              </a:pPr>
              <a:t>9/7/2023</a:t>
            </a:fld>
            <a:endParaRPr lang="en-US">
              <a:solidFill>
                <a:prstClr val="black">
                  <a:tint val="75000"/>
                </a:prstClr>
              </a:solidFill>
            </a:endParaRPr>
          </a:p>
        </p:txBody>
      </p:sp>
      <p:sp>
        <p:nvSpPr>
          <p:cNvPr id="6" name="Footer Placeholder 27"/>
          <p:cNvSpPr>
            <a:spLocks noGrp="1"/>
          </p:cNvSpPr>
          <p:nvPr>
            <p:ph type="ftr" sz="quarter" idx="11"/>
          </p:nvPr>
        </p:nvSpPr>
        <p:spPr/>
        <p:txBody>
          <a:bodyPr/>
          <a:lstStyle>
            <a:lvl1pPr>
              <a:defRPr/>
            </a:lvl1pPr>
          </a:lstStyle>
          <a:p>
            <a:pPr>
              <a:defRPr/>
            </a:pPr>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E947CA9D-03DF-D445-A28F-0538FC2AC1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3748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12FD5E-B697-4860-9F22-239F3CA8216E}" type="datetime1">
              <a:rPr lang="en-US" smtClean="0"/>
              <a:t>9/7/2023</a:t>
            </a:fld>
            <a:endParaRPr lang="en-US"/>
          </a:p>
        </p:txBody>
      </p:sp>
      <p:sp>
        <p:nvSpPr>
          <p:cNvPr id="5" name="Footer Placeholder 4"/>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1963644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B547C-E810-4028-B180-D593D7DACCAD}" type="datetime1">
              <a:rPr lang="en-US" smtClean="0"/>
              <a:t>9/7/2023</a:t>
            </a:fld>
            <a:endParaRPr lang="en-US"/>
          </a:p>
        </p:txBody>
      </p:sp>
      <p:sp>
        <p:nvSpPr>
          <p:cNvPr id="5" name="Footer Placeholder 4"/>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29088067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8B4C92-FDB4-40AA-BC0F-0390138E3EB3}" type="datetime1">
              <a:rPr lang="en-US" smtClean="0"/>
              <a:t>9/7/2023</a:t>
            </a:fld>
            <a:endParaRPr lang="en-US"/>
          </a:p>
        </p:txBody>
      </p:sp>
      <p:sp>
        <p:nvSpPr>
          <p:cNvPr id="5" name="Footer Placeholder 4"/>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639649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D914CA-E731-4FB9-83EB-A06D0D3EF4E5}" type="datetime1">
              <a:rPr lang="en-US" smtClean="0"/>
              <a:t>9/7/2023</a:t>
            </a:fld>
            <a:endParaRPr lang="en-US"/>
          </a:p>
        </p:txBody>
      </p:sp>
      <p:sp>
        <p:nvSpPr>
          <p:cNvPr id="6" name="Footer Placeholder 5"/>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7" name="Slide Number Placeholder 6"/>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462966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BCA742-C5C3-457E-B63A-C9C310E62DCD}" type="datetime1">
              <a:rPr lang="en-US" smtClean="0"/>
              <a:t>9/7/2023</a:t>
            </a:fld>
            <a:endParaRPr lang="en-US"/>
          </a:p>
        </p:txBody>
      </p:sp>
      <p:sp>
        <p:nvSpPr>
          <p:cNvPr id="8" name="Footer Placeholder 7"/>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9" name="Slide Number Placeholder 8"/>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24329354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1560D5-F55F-4C8E-B845-4F29771506B4}" type="datetime1">
              <a:rPr lang="en-US" smtClean="0"/>
              <a:t>9/7/2023</a:t>
            </a:fld>
            <a:endParaRPr lang="en-US"/>
          </a:p>
        </p:txBody>
      </p:sp>
      <p:sp>
        <p:nvSpPr>
          <p:cNvPr id="4" name="Footer Placeholder 3"/>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5" name="Slide Number Placeholder 4"/>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20191484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117600" y="6356351"/>
            <a:ext cx="9347200" cy="365125"/>
          </a:xfrm>
        </p:spPr>
        <p:txBody>
          <a:bodyPr/>
          <a:lstStyle/>
          <a:p>
            <a:r>
              <a:rPr lang="en-US" dirty="0"/>
              <a:t>ASQ®-3 and ASQ®:SE-2 Training Materials by J Squires, J Farrell, J Clifford, S Yockelson, E Twombly, and L Potter                       Copyright © 2021 Brookes Publishing Co. All rights reserved. www.agesandstages.com</a:t>
            </a:r>
          </a:p>
        </p:txBody>
      </p:sp>
      <p:sp>
        <p:nvSpPr>
          <p:cNvPr id="4" name="Slide Number Placeholder 3"/>
          <p:cNvSpPr>
            <a:spLocks noGrp="1"/>
          </p:cNvSpPr>
          <p:nvPr>
            <p:ph type="sldNum" sz="quarter" idx="12"/>
          </p:nvPr>
        </p:nvSpPr>
        <p:spPr>
          <a:xfrm>
            <a:off x="7823200" y="6492876"/>
            <a:ext cx="2844800" cy="365125"/>
          </a:xfrm>
        </p:spPr>
        <p:txBody>
          <a:bodyPr/>
          <a:lstStyle/>
          <a:p>
            <a:fld id="{4B2A898F-F33C-4D2D-8993-E1559470EEEB}" type="slidenum">
              <a:rPr lang="en-US" smtClean="0"/>
              <a:pPr/>
              <a:t>‹#›</a:t>
            </a:fld>
            <a:endParaRPr lang="en-US" dirty="0"/>
          </a:p>
        </p:txBody>
      </p:sp>
    </p:spTree>
    <p:extLst>
      <p:ext uri="{BB962C8B-B14F-4D97-AF65-F5344CB8AC3E}">
        <p14:creationId xmlns:p14="http://schemas.microsoft.com/office/powerpoint/2010/main" val="2158840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403769-37A2-4DFD-B1AE-15DD20ADFF4C}" type="datetime1">
              <a:rPr lang="en-US" smtClean="0"/>
              <a:t>9/7/2023</a:t>
            </a:fld>
            <a:endParaRPr lang="en-US"/>
          </a:p>
        </p:txBody>
      </p:sp>
      <p:sp>
        <p:nvSpPr>
          <p:cNvPr id="6" name="Footer Placeholder 5"/>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7" name="Slide Number Placeholder 6"/>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1175862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3D064E-471D-4F58-8A56-7747D1CE33E8}" type="datetime1">
              <a:rPr lang="en-US" smtClean="0"/>
              <a:t>9/7/2023</a:t>
            </a:fld>
            <a:endParaRPr lang="en-US"/>
          </a:p>
        </p:txBody>
      </p:sp>
      <p:sp>
        <p:nvSpPr>
          <p:cNvPr id="6" name="Footer Placeholder 5"/>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7" name="Slide Number Placeholder 6"/>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244339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3636-DD96-4786-AE1B-FF44C13923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E809C5-68D3-41F7-8CB4-17DC240278E4}"/>
              </a:ext>
            </a:extLst>
          </p:cNvPr>
          <p:cNvSpPr>
            <a:spLocks noGrp="1"/>
          </p:cNvSpPr>
          <p:nvPr>
            <p:ph type="dt" sz="half" idx="10"/>
          </p:nvPr>
        </p:nvSpPr>
        <p:spPr/>
        <p:txBody>
          <a:bodyPr/>
          <a:lstStyle/>
          <a:p>
            <a:fld id="{7C7E260E-C24B-44B4-AFF2-EDB94FCA1280}" type="datetimeFigureOut">
              <a:rPr lang="en-US" smtClean="0"/>
              <a:t>9/11/2023</a:t>
            </a:fld>
            <a:endParaRPr lang="en-US"/>
          </a:p>
        </p:txBody>
      </p:sp>
      <p:sp>
        <p:nvSpPr>
          <p:cNvPr id="4" name="Footer Placeholder 3">
            <a:extLst>
              <a:ext uri="{FF2B5EF4-FFF2-40B4-BE49-F238E27FC236}">
                <a16:creationId xmlns:a16="http://schemas.microsoft.com/office/drawing/2014/main" id="{8B41983D-0201-4D2B-875C-98DC0DBE98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D7FB1B-3834-4A34-8D08-23A0869902BE}"/>
              </a:ext>
            </a:extLst>
          </p:cNvPr>
          <p:cNvSpPr>
            <a:spLocks noGrp="1"/>
          </p:cNvSpPr>
          <p:nvPr>
            <p:ph type="sldNum" sz="quarter" idx="12"/>
          </p:nvPr>
        </p:nvSpPr>
        <p:spPr/>
        <p:txBody>
          <a:bodyPr/>
          <a:lstStyle/>
          <a:p>
            <a:fld id="{262B936C-7685-4715-A78F-47EADFA6A0A4}" type="slidenum">
              <a:rPr lang="en-US" smtClean="0"/>
              <a:t>‹#›</a:t>
            </a:fld>
            <a:endParaRPr lang="en-US"/>
          </a:p>
        </p:txBody>
      </p:sp>
    </p:spTree>
    <p:extLst>
      <p:ext uri="{BB962C8B-B14F-4D97-AF65-F5344CB8AC3E}">
        <p14:creationId xmlns:p14="http://schemas.microsoft.com/office/powerpoint/2010/main" val="5600755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1C1C2A-70B5-4E96-A9E8-BB7D90F41C62}" type="datetime1">
              <a:rPr lang="en-US" smtClean="0"/>
              <a:t>9/7/2023</a:t>
            </a:fld>
            <a:endParaRPr lang="en-US"/>
          </a:p>
        </p:txBody>
      </p:sp>
      <p:sp>
        <p:nvSpPr>
          <p:cNvPr id="5" name="Footer Placeholder 4"/>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17967967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B4ECA3-94E0-43FC-A681-113459159E7E}" type="datetime1">
              <a:rPr lang="en-US" smtClean="0"/>
              <a:t>9/7/2023</a:t>
            </a:fld>
            <a:endParaRPr lang="en-US"/>
          </a:p>
        </p:txBody>
      </p:sp>
      <p:sp>
        <p:nvSpPr>
          <p:cNvPr id="5" name="Footer Placeholder 4"/>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31794167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defRPr/>
            </a:lvl1pPr>
          </a:lstStyle>
          <a:p>
            <a:pPr>
              <a:defRPr/>
            </a:pPr>
            <a:fld id="{CF0FEEB1-8B6F-4819-9650-DBAEBA523975}" type="datetime1">
              <a:rPr lang="en-US" smtClean="0"/>
              <a:t>9/7/2023</a:t>
            </a:fld>
            <a:endParaRPr lang="en-US"/>
          </a:p>
        </p:txBody>
      </p:sp>
      <p:sp>
        <p:nvSpPr>
          <p:cNvPr id="6" name="Rectangle 24"/>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r>
              <a:rPr lang="en-US"/>
              <a:t>ASQ®-3 and ASQ®:SE-2 Training Materials by J Squires, J Farrell, J Clifford, S Yockelson, E Twombly, and L Potter                       Copyright © 2021 Brookes Publishing Co. All rights reserved. www.agesandstages.com</a:t>
            </a:r>
            <a:endParaRPr lang="en-US" dirty="0"/>
          </a:p>
        </p:txBody>
      </p:sp>
      <p:sp>
        <p:nvSpPr>
          <p:cNvPr id="7" name="Rectangle 25"/>
          <p:cNvSpPr>
            <a:spLocks noGrp="1" noChangeArrowheads="1"/>
          </p:cNvSpPr>
          <p:nvPr>
            <p:ph type="sldNum" sz="quarter" idx="12"/>
          </p:nvPr>
        </p:nvSpPr>
        <p:spPr>
          <a:xfrm>
            <a:off x="8737600" y="6248400"/>
            <a:ext cx="2844800" cy="457200"/>
          </a:xfrm>
          <a:prstGeom prst="rect">
            <a:avLst/>
          </a:prstGeom>
        </p:spPr>
        <p:txBody>
          <a:bodyPr/>
          <a:lstStyle>
            <a:lvl1pPr>
              <a:defRPr/>
            </a:lvl1pPr>
          </a:lstStyle>
          <a:p>
            <a:pPr>
              <a:defRPr/>
            </a:pPr>
            <a:fld id="{A01EFE0B-26F6-1D45-A3E1-FB2FF2F811D4}" type="slidenum">
              <a:rPr lang="en-US"/>
              <a:pPr>
                <a:defRPr/>
              </a:pPr>
              <a:t>‹#›</a:t>
            </a:fld>
            <a:endParaRPr lang="en-US"/>
          </a:p>
        </p:txBody>
      </p:sp>
    </p:spTree>
    <p:extLst>
      <p:ext uri="{BB962C8B-B14F-4D97-AF65-F5344CB8AC3E}">
        <p14:creationId xmlns:p14="http://schemas.microsoft.com/office/powerpoint/2010/main" val="16306351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8351" y="304800"/>
            <a:ext cx="10085916" cy="1143000"/>
          </a:xfrm>
        </p:spPr>
        <p:txBody>
          <a:bodyPr/>
          <a:lstStyle/>
          <a:p>
            <a:r>
              <a:rPr lang="en-US"/>
              <a:t>Click to edit Master title style</a:t>
            </a:r>
          </a:p>
        </p:txBody>
      </p:sp>
      <p:sp>
        <p:nvSpPr>
          <p:cNvPr id="3" name="Text Placeholder 2"/>
          <p:cNvSpPr>
            <a:spLocks noGrp="1"/>
          </p:cNvSpPr>
          <p:nvPr>
            <p:ph type="body" sz="half" idx="1"/>
          </p:nvPr>
        </p:nvSpPr>
        <p:spPr>
          <a:xfrm>
            <a:off x="1972734" y="1981200"/>
            <a:ext cx="498263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7158568" y="1981200"/>
            <a:ext cx="4982633" cy="4114800"/>
          </a:xfrm>
        </p:spPr>
        <p:txBody>
          <a:bodyPr/>
          <a:lstStyle/>
          <a:p>
            <a:pPr lvl="0"/>
            <a:endParaRPr lang="en-US" noProof="0"/>
          </a:p>
        </p:txBody>
      </p:sp>
      <p:sp>
        <p:nvSpPr>
          <p:cNvPr id="5" name="Date Placeholder 10"/>
          <p:cNvSpPr>
            <a:spLocks noGrp="1"/>
          </p:cNvSpPr>
          <p:nvPr>
            <p:ph type="dt" sz="half" idx="10"/>
          </p:nvPr>
        </p:nvSpPr>
        <p:spPr/>
        <p:txBody>
          <a:bodyPr/>
          <a:lstStyle>
            <a:lvl1pPr>
              <a:defRPr/>
            </a:lvl1pPr>
          </a:lstStyle>
          <a:p>
            <a:pPr>
              <a:defRPr/>
            </a:pPr>
            <a:fld id="{5A6A9BDB-9FDA-460F-963D-F6B697413555}" type="datetime1">
              <a:rPr lang="en-US" smtClean="0">
                <a:solidFill>
                  <a:prstClr val="black">
                    <a:tint val="75000"/>
                  </a:prstClr>
                </a:solidFill>
              </a:rPr>
              <a:t>9/7/2023</a:t>
            </a:fld>
            <a:endParaRPr lang="en-US">
              <a:solidFill>
                <a:prstClr val="black">
                  <a:tint val="75000"/>
                </a:prstClr>
              </a:solidFill>
            </a:endParaRPr>
          </a:p>
        </p:txBody>
      </p:sp>
      <p:sp>
        <p:nvSpPr>
          <p:cNvPr id="6" name="Footer Placeholder 27"/>
          <p:cNvSpPr>
            <a:spLocks noGrp="1"/>
          </p:cNvSpPr>
          <p:nvPr>
            <p:ph type="ftr" sz="quarter" idx="11"/>
          </p:nvPr>
        </p:nvSpPr>
        <p:spPr/>
        <p:txBody>
          <a:bodyPr/>
          <a:lstStyle>
            <a:lvl1pPr>
              <a:defRPr/>
            </a:lvl1pPr>
          </a:lstStyle>
          <a:p>
            <a:pPr>
              <a:defRPr/>
            </a:pPr>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E947CA9D-03DF-D445-A28F-0538FC2AC1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8605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14EF60-7374-420F-BE03-0206CB9C7365}" type="datetime1">
              <a:rPr lang="en-US" smtClean="0"/>
              <a:t>9/7/2023</a:t>
            </a:fld>
            <a:endParaRPr lang="en-US"/>
          </a:p>
        </p:txBody>
      </p:sp>
      <p:sp>
        <p:nvSpPr>
          <p:cNvPr id="5" name="Footer Placeholder 4"/>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16442034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44DD21-4DA2-4408-8AFE-B6F04F7BE68A}" type="datetime1">
              <a:rPr lang="en-US" smtClean="0"/>
              <a:t>9/7/2023</a:t>
            </a:fld>
            <a:endParaRPr lang="en-US"/>
          </a:p>
        </p:txBody>
      </p:sp>
      <p:sp>
        <p:nvSpPr>
          <p:cNvPr id="5" name="Footer Placeholder 4"/>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14843091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6516B-7191-4061-B6EA-B03D2F02ADE1}" type="datetime1">
              <a:rPr lang="en-US" smtClean="0"/>
              <a:t>9/7/2023</a:t>
            </a:fld>
            <a:endParaRPr lang="en-US"/>
          </a:p>
        </p:txBody>
      </p:sp>
      <p:sp>
        <p:nvSpPr>
          <p:cNvPr id="5" name="Footer Placeholder 4"/>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11381007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953E4-0C4A-4D14-8E94-0537167A7CF1}" type="datetime1">
              <a:rPr lang="en-US" smtClean="0"/>
              <a:t>9/7/2023</a:t>
            </a:fld>
            <a:endParaRPr lang="en-US"/>
          </a:p>
        </p:txBody>
      </p:sp>
      <p:sp>
        <p:nvSpPr>
          <p:cNvPr id="6" name="Footer Placeholder 5"/>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7" name="Slide Number Placeholder 6"/>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10496378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13ABF2-45EF-4B24-B485-FA732EDB15A2}" type="datetime1">
              <a:rPr lang="en-US" smtClean="0"/>
              <a:t>9/7/2023</a:t>
            </a:fld>
            <a:endParaRPr lang="en-US"/>
          </a:p>
        </p:txBody>
      </p:sp>
      <p:sp>
        <p:nvSpPr>
          <p:cNvPr id="8" name="Footer Placeholder 7"/>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9" name="Slide Number Placeholder 8"/>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32799299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9D43F9-B6EC-4714-815B-DE28BCBA3186}" type="datetime1">
              <a:rPr lang="en-US" smtClean="0"/>
              <a:t>9/7/2023</a:t>
            </a:fld>
            <a:endParaRPr lang="en-US"/>
          </a:p>
        </p:txBody>
      </p:sp>
      <p:sp>
        <p:nvSpPr>
          <p:cNvPr id="4" name="Footer Placeholder 3"/>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5" name="Slide Number Placeholder 4"/>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268128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732E5-04EC-4855-B71D-5CBA59F988D8}"/>
              </a:ext>
            </a:extLst>
          </p:cNvPr>
          <p:cNvSpPr>
            <a:spLocks noGrp="1"/>
          </p:cNvSpPr>
          <p:nvPr>
            <p:ph type="dt" sz="half" idx="10"/>
          </p:nvPr>
        </p:nvSpPr>
        <p:spPr/>
        <p:txBody>
          <a:bodyPr/>
          <a:lstStyle/>
          <a:p>
            <a:fld id="{7C7E260E-C24B-44B4-AFF2-EDB94FCA1280}" type="datetimeFigureOut">
              <a:rPr lang="en-US" smtClean="0"/>
              <a:t>9/11/2023</a:t>
            </a:fld>
            <a:endParaRPr lang="en-US"/>
          </a:p>
        </p:txBody>
      </p:sp>
      <p:sp>
        <p:nvSpPr>
          <p:cNvPr id="3" name="Footer Placeholder 2">
            <a:extLst>
              <a:ext uri="{FF2B5EF4-FFF2-40B4-BE49-F238E27FC236}">
                <a16:creationId xmlns:a16="http://schemas.microsoft.com/office/drawing/2014/main" id="{3D461D90-4135-4401-8A9C-3548B457E2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3487EA-E0F9-489B-8030-954079B5E35F}"/>
              </a:ext>
            </a:extLst>
          </p:cNvPr>
          <p:cNvSpPr>
            <a:spLocks noGrp="1"/>
          </p:cNvSpPr>
          <p:nvPr>
            <p:ph type="sldNum" sz="quarter" idx="12"/>
          </p:nvPr>
        </p:nvSpPr>
        <p:spPr/>
        <p:txBody>
          <a:bodyPr/>
          <a:lstStyle/>
          <a:p>
            <a:fld id="{262B936C-7685-4715-A78F-47EADFA6A0A4}" type="slidenum">
              <a:rPr lang="en-US" smtClean="0"/>
              <a:t>‹#›</a:t>
            </a:fld>
            <a:endParaRPr lang="en-US"/>
          </a:p>
        </p:txBody>
      </p:sp>
    </p:spTree>
    <p:extLst>
      <p:ext uri="{BB962C8B-B14F-4D97-AF65-F5344CB8AC3E}">
        <p14:creationId xmlns:p14="http://schemas.microsoft.com/office/powerpoint/2010/main" val="30233661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22F88-4966-4C8B-98C3-C1DF05C99257}" type="datetime1">
              <a:rPr lang="en-US" smtClean="0"/>
              <a:t>9/7/2023</a:t>
            </a:fld>
            <a:endParaRPr lang="en-US"/>
          </a:p>
        </p:txBody>
      </p:sp>
      <p:sp>
        <p:nvSpPr>
          <p:cNvPr id="3" name="Footer Placeholder 2"/>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4" name="Slide Number Placeholder 3"/>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13214623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AABDF-D2C6-4A88-BF8F-704AF3C9114C}" type="datetime1">
              <a:rPr lang="en-US" smtClean="0"/>
              <a:t>9/7/2023</a:t>
            </a:fld>
            <a:endParaRPr lang="en-US"/>
          </a:p>
        </p:txBody>
      </p:sp>
      <p:sp>
        <p:nvSpPr>
          <p:cNvPr id="6" name="Footer Placeholder 5"/>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7" name="Slide Number Placeholder 6"/>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2259339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682D64-1D41-466C-B00A-BF83A4A4CEAE}" type="datetime1">
              <a:rPr lang="en-US" smtClean="0"/>
              <a:t>9/7/2023</a:t>
            </a:fld>
            <a:endParaRPr lang="en-US"/>
          </a:p>
        </p:txBody>
      </p:sp>
      <p:sp>
        <p:nvSpPr>
          <p:cNvPr id="6" name="Footer Placeholder 5"/>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7" name="Slide Number Placeholder 6"/>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119994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007B45-A03D-4B50-A9DD-D3CA2218399A}" type="datetime1">
              <a:rPr lang="en-US" smtClean="0"/>
              <a:t>9/7/2023</a:t>
            </a:fld>
            <a:endParaRPr lang="en-US"/>
          </a:p>
        </p:txBody>
      </p:sp>
      <p:sp>
        <p:nvSpPr>
          <p:cNvPr id="5" name="Footer Placeholder 4"/>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26619574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8C5E8-9E78-433C-9410-8B027CA34599}" type="datetime1">
              <a:rPr lang="en-US" smtClean="0"/>
              <a:t>9/7/2023</a:t>
            </a:fld>
            <a:endParaRPr lang="en-US"/>
          </a:p>
        </p:txBody>
      </p:sp>
      <p:sp>
        <p:nvSpPr>
          <p:cNvPr id="5" name="Footer Placeholder 4"/>
          <p:cNvSpPr>
            <a:spLocks noGrp="1"/>
          </p:cNvSpPr>
          <p:nvPr>
            <p:ph type="ftr" sz="quarter" idx="11"/>
          </p:nvPr>
        </p:nvSpPr>
        <p:spPr/>
        <p:txBody>
          <a:body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6" name="Slide Number Placeholder 5"/>
          <p:cNvSpPr>
            <a:spLocks noGrp="1"/>
          </p:cNvSpPr>
          <p:nvPr>
            <p:ph type="sldNum" sz="quarter" idx="12"/>
          </p:nvPr>
        </p:nvSpPr>
        <p:spPr/>
        <p:txBody>
          <a:bodyPr/>
          <a:lstStyle/>
          <a:p>
            <a:fld id="{4B2A898F-F33C-4D2D-8993-E1559470EEEB}" type="slidenum">
              <a:rPr lang="en-US" smtClean="0"/>
              <a:pPr/>
              <a:t>‹#›</a:t>
            </a:fld>
            <a:endParaRPr lang="en-US"/>
          </a:p>
        </p:txBody>
      </p:sp>
    </p:spTree>
    <p:extLst>
      <p:ext uri="{BB962C8B-B14F-4D97-AF65-F5344CB8AC3E}">
        <p14:creationId xmlns:p14="http://schemas.microsoft.com/office/powerpoint/2010/main" val="9632546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defRPr/>
            </a:lvl1pPr>
          </a:lstStyle>
          <a:p>
            <a:pPr>
              <a:defRPr/>
            </a:pPr>
            <a:fld id="{7A8B421F-0185-4784-A33A-307AF060015B}" type="datetime1">
              <a:rPr lang="en-US" smtClean="0"/>
              <a:t>9/7/2023</a:t>
            </a:fld>
            <a:endParaRPr lang="en-US"/>
          </a:p>
        </p:txBody>
      </p:sp>
      <p:sp>
        <p:nvSpPr>
          <p:cNvPr id="6" name="Rectangle 24"/>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r>
              <a:rPr lang="en-US"/>
              <a:t>ASQ®-3 and ASQ®:SE-2 Training Materials by J Squires, J Farrell, J Clifford, S Yockelson, E Twombly, and L Potter                       Copyright © 2021 Brookes Publishing Co. All rights reserved. www.agesandstages.com</a:t>
            </a:r>
            <a:endParaRPr lang="en-US" dirty="0"/>
          </a:p>
        </p:txBody>
      </p:sp>
      <p:sp>
        <p:nvSpPr>
          <p:cNvPr id="7" name="Rectangle 25"/>
          <p:cNvSpPr>
            <a:spLocks noGrp="1" noChangeArrowheads="1"/>
          </p:cNvSpPr>
          <p:nvPr>
            <p:ph type="sldNum" sz="quarter" idx="12"/>
          </p:nvPr>
        </p:nvSpPr>
        <p:spPr>
          <a:xfrm>
            <a:off x="8737600" y="6248400"/>
            <a:ext cx="2844800" cy="457200"/>
          </a:xfrm>
          <a:prstGeom prst="rect">
            <a:avLst/>
          </a:prstGeom>
        </p:spPr>
        <p:txBody>
          <a:bodyPr/>
          <a:lstStyle>
            <a:lvl1pPr>
              <a:defRPr/>
            </a:lvl1pPr>
          </a:lstStyle>
          <a:p>
            <a:pPr>
              <a:defRPr/>
            </a:pPr>
            <a:fld id="{A01EFE0B-26F6-1D45-A3E1-FB2FF2F811D4}" type="slidenum">
              <a:rPr lang="en-US"/>
              <a:pPr>
                <a:defRPr/>
              </a:pPr>
              <a:t>‹#›</a:t>
            </a:fld>
            <a:endParaRPr lang="en-US"/>
          </a:p>
        </p:txBody>
      </p:sp>
    </p:spTree>
    <p:extLst>
      <p:ext uri="{BB962C8B-B14F-4D97-AF65-F5344CB8AC3E}">
        <p14:creationId xmlns:p14="http://schemas.microsoft.com/office/powerpoint/2010/main" val="39448453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8351" y="304800"/>
            <a:ext cx="10085916" cy="1143000"/>
          </a:xfrm>
        </p:spPr>
        <p:txBody>
          <a:bodyPr/>
          <a:lstStyle/>
          <a:p>
            <a:r>
              <a:rPr lang="en-US"/>
              <a:t>Click to edit Master title style</a:t>
            </a:r>
          </a:p>
        </p:txBody>
      </p:sp>
      <p:sp>
        <p:nvSpPr>
          <p:cNvPr id="3" name="Text Placeholder 2"/>
          <p:cNvSpPr>
            <a:spLocks noGrp="1"/>
          </p:cNvSpPr>
          <p:nvPr>
            <p:ph type="body" sz="half" idx="1"/>
          </p:nvPr>
        </p:nvSpPr>
        <p:spPr>
          <a:xfrm>
            <a:off x="1972734" y="1981200"/>
            <a:ext cx="498263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7158568" y="1981200"/>
            <a:ext cx="4982633" cy="4114800"/>
          </a:xfrm>
        </p:spPr>
        <p:txBody>
          <a:bodyPr/>
          <a:lstStyle/>
          <a:p>
            <a:pPr lvl="0"/>
            <a:endParaRPr lang="en-US" noProof="0"/>
          </a:p>
        </p:txBody>
      </p:sp>
      <p:sp>
        <p:nvSpPr>
          <p:cNvPr id="5" name="Date Placeholder 10"/>
          <p:cNvSpPr>
            <a:spLocks noGrp="1"/>
          </p:cNvSpPr>
          <p:nvPr>
            <p:ph type="dt" sz="half" idx="10"/>
          </p:nvPr>
        </p:nvSpPr>
        <p:spPr/>
        <p:txBody>
          <a:bodyPr/>
          <a:lstStyle>
            <a:lvl1pPr>
              <a:defRPr/>
            </a:lvl1pPr>
          </a:lstStyle>
          <a:p>
            <a:pPr>
              <a:defRPr/>
            </a:pPr>
            <a:fld id="{FBEB0A5D-C8F0-46E3-8D57-F1AB3CD0E600}" type="datetime1">
              <a:rPr lang="en-US" smtClean="0">
                <a:solidFill>
                  <a:prstClr val="black">
                    <a:tint val="75000"/>
                  </a:prstClr>
                </a:solidFill>
              </a:rPr>
              <a:t>9/7/2023</a:t>
            </a:fld>
            <a:endParaRPr lang="en-US">
              <a:solidFill>
                <a:prstClr val="black">
                  <a:tint val="75000"/>
                </a:prstClr>
              </a:solidFill>
            </a:endParaRPr>
          </a:p>
        </p:txBody>
      </p:sp>
      <p:sp>
        <p:nvSpPr>
          <p:cNvPr id="6" name="Footer Placeholder 27"/>
          <p:cNvSpPr>
            <a:spLocks noGrp="1"/>
          </p:cNvSpPr>
          <p:nvPr>
            <p:ph type="ftr" sz="quarter" idx="11"/>
          </p:nvPr>
        </p:nvSpPr>
        <p:spPr/>
        <p:txBody>
          <a:bodyPr/>
          <a:lstStyle>
            <a:lvl1pPr>
              <a:defRPr/>
            </a:lvl1pPr>
          </a:lstStyle>
          <a:p>
            <a:pPr>
              <a:defRPr/>
            </a:pPr>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7" name="Slide Number Placeholder 4"/>
          <p:cNvSpPr>
            <a:spLocks noGrp="1"/>
          </p:cNvSpPr>
          <p:nvPr>
            <p:ph type="sldNum" sz="quarter" idx="12"/>
          </p:nvPr>
        </p:nvSpPr>
        <p:spPr/>
        <p:txBody>
          <a:bodyPr/>
          <a:lstStyle>
            <a:lvl1pPr>
              <a:defRPr/>
            </a:lvl1pPr>
          </a:lstStyle>
          <a:p>
            <a:pPr>
              <a:defRPr/>
            </a:pPr>
            <a:fld id="{E947CA9D-03DF-D445-A28F-0538FC2AC1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408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D326-6C11-4BE0-8492-FFA7F6E6A1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9272CB-1735-4E3F-B366-A12B8D72F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091966-026C-487C-B676-BA6618FA8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8EEC9C-B6BF-4AD5-A90F-B7FD5FF3EDED}"/>
              </a:ext>
            </a:extLst>
          </p:cNvPr>
          <p:cNvSpPr>
            <a:spLocks noGrp="1"/>
          </p:cNvSpPr>
          <p:nvPr>
            <p:ph type="dt" sz="half" idx="10"/>
          </p:nvPr>
        </p:nvSpPr>
        <p:spPr/>
        <p:txBody>
          <a:bodyPr/>
          <a:lstStyle/>
          <a:p>
            <a:fld id="{7C7E260E-C24B-44B4-AFF2-EDB94FCA1280}" type="datetimeFigureOut">
              <a:rPr lang="en-US" smtClean="0"/>
              <a:t>9/11/2023</a:t>
            </a:fld>
            <a:endParaRPr lang="en-US"/>
          </a:p>
        </p:txBody>
      </p:sp>
      <p:sp>
        <p:nvSpPr>
          <p:cNvPr id="6" name="Footer Placeholder 5">
            <a:extLst>
              <a:ext uri="{FF2B5EF4-FFF2-40B4-BE49-F238E27FC236}">
                <a16:creationId xmlns:a16="http://schemas.microsoft.com/office/drawing/2014/main" id="{5B932F59-860B-443B-89F5-1DC5404CE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57DDF-8B05-49E5-89CF-D45229461593}"/>
              </a:ext>
            </a:extLst>
          </p:cNvPr>
          <p:cNvSpPr>
            <a:spLocks noGrp="1"/>
          </p:cNvSpPr>
          <p:nvPr>
            <p:ph type="sldNum" sz="quarter" idx="12"/>
          </p:nvPr>
        </p:nvSpPr>
        <p:spPr/>
        <p:txBody>
          <a:bodyPr/>
          <a:lstStyle/>
          <a:p>
            <a:fld id="{262B936C-7685-4715-A78F-47EADFA6A0A4}" type="slidenum">
              <a:rPr lang="en-US" smtClean="0"/>
              <a:t>‹#›</a:t>
            </a:fld>
            <a:endParaRPr lang="en-US"/>
          </a:p>
        </p:txBody>
      </p:sp>
    </p:spTree>
    <p:extLst>
      <p:ext uri="{BB962C8B-B14F-4D97-AF65-F5344CB8AC3E}">
        <p14:creationId xmlns:p14="http://schemas.microsoft.com/office/powerpoint/2010/main" val="354496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9AE3-A742-4D38-AE65-C1ED1CE52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A95E50-4ECD-4B03-B895-2D2E564C91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66B210-DD8D-4909-82C0-591FEEFA7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B132C2-1B10-49C6-88AF-5C90B86F0A4E}"/>
              </a:ext>
            </a:extLst>
          </p:cNvPr>
          <p:cNvSpPr>
            <a:spLocks noGrp="1"/>
          </p:cNvSpPr>
          <p:nvPr>
            <p:ph type="dt" sz="half" idx="10"/>
          </p:nvPr>
        </p:nvSpPr>
        <p:spPr/>
        <p:txBody>
          <a:bodyPr/>
          <a:lstStyle/>
          <a:p>
            <a:fld id="{7C7E260E-C24B-44B4-AFF2-EDB94FCA1280}" type="datetimeFigureOut">
              <a:rPr lang="en-US" smtClean="0"/>
              <a:t>9/11/2023</a:t>
            </a:fld>
            <a:endParaRPr lang="en-US"/>
          </a:p>
        </p:txBody>
      </p:sp>
      <p:sp>
        <p:nvSpPr>
          <p:cNvPr id="6" name="Footer Placeholder 5">
            <a:extLst>
              <a:ext uri="{FF2B5EF4-FFF2-40B4-BE49-F238E27FC236}">
                <a16:creationId xmlns:a16="http://schemas.microsoft.com/office/drawing/2014/main" id="{7DF85F96-F33B-45E9-A80D-61D41208D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DDFDF-C853-4790-B89E-655E13F4F168}"/>
              </a:ext>
            </a:extLst>
          </p:cNvPr>
          <p:cNvSpPr>
            <a:spLocks noGrp="1"/>
          </p:cNvSpPr>
          <p:nvPr>
            <p:ph type="sldNum" sz="quarter" idx="12"/>
          </p:nvPr>
        </p:nvSpPr>
        <p:spPr/>
        <p:txBody>
          <a:bodyPr/>
          <a:lstStyle/>
          <a:p>
            <a:fld id="{262B936C-7685-4715-A78F-47EADFA6A0A4}" type="slidenum">
              <a:rPr lang="en-US" smtClean="0"/>
              <a:t>‹#›</a:t>
            </a:fld>
            <a:endParaRPr lang="en-US"/>
          </a:p>
        </p:txBody>
      </p:sp>
    </p:spTree>
    <p:extLst>
      <p:ext uri="{BB962C8B-B14F-4D97-AF65-F5344CB8AC3E}">
        <p14:creationId xmlns:p14="http://schemas.microsoft.com/office/powerpoint/2010/main" val="152673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E1F538-DDAA-42EB-B3F1-2B606535D6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FC552B-5CF7-4BFA-8FCA-371CD6BBD6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C9322-B10F-4A9C-A4D6-7646C25CA2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E260E-C24B-44B4-AFF2-EDB94FCA1280}" type="datetimeFigureOut">
              <a:rPr lang="en-US" smtClean="0"/>
              <a:t>9/11/2023</a:t>
            </a:fld>
            <a:endParaRPr lang="en-US"/>
          </a:p>
        </p:txBody>
      </p:sp>
      <p:sp>
        <p:nvSpPr>
          <p:cNvPr id="5" name="Footer Placeholder 4">
            <a:extLst>
              <a:ext uri="{FF2B5EF4-FFF2-40B4-BE49-F238E27FC236}">
                <a16:creationId xmlns:a16="http://schemas.microsoft.com/office/drawing/2014/main" id="{9AD0B7F1-537E-471B-BB14-82752ADA5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B017F1-3CCA-4A0C-97FF-5A5B0F59D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B936C-7685-4715-A78F-47EADFA6A0A4}" type="slidenum">
              <a:rPr lang="en-US" smtClean="0"/>
              <a:t>‹#›</a:t>
            </a:fld>
            <a:endParaRPr lang="en-US"/>
          </a:p>
        </p:txBody>
      </p:sp>
    </p:spTree>
    <p:extLst>
      <p:ext uri="{BB962C8B-B14F-4D97-AF65-F5344CB8AC3E}">
        <p14:creationId xmlns:p14="http://schemas.microsoft.com/office/powerpoint/2010/main" val="90759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7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3" name="Google Shape;13;p17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4" name="Google Shape;14;p17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2708220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7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3" name="Google Shape;13;p17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4" name="Google Shape;14;p17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kern="0"/>
              <a:pPr/>
              <a:t>‹#›</a:t>
            </a:fld>
            <a:endParaRPr kern="0"/>
          </a:p>
        </p:txBody>
      </p:sp>
    </p:spTree>
    <p:extLst>
      <p:ext uri="{BB962C8B-B14F-4D97-AF65-F5344CB8AC3E}">
        <p14:creationId xmlns:p14="http://schemas.microsoft.com/office/powerpoint/2010/main" val="2966315071"/>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A7945-C7F4-4921-8E8D-7962DF77E5B6}" type="datetime1">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A898F-F33C-4D2D-8993-E1559470EE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0261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CE98E-F240-4D8B-981F-E8DDB1E5F6E2}" type="datetime1">
              <a:rPr lang="en-US" smtClean="0"/>
              <a:t>9/7/2023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A898F-F33C-4D2D-8993-E1559470EEEB}" type="slidenum">
              <a:rPr lang="en-US" smtClean="0"/>
              <a:pPr/>
              <a:t>‹#›</a:t>
            </a:fld>
            <a:endParaRPr lang="en-US"/>
          </a:p>
        </p:txBody>
      </p:sp>
    </p:spTree>
    <p:extLst>
      <p:ext uri="{BB962C8B-B14F-4D97-AF65-F5344CB8AC3E}">
        <p14:creationId xmlns:p14="http://schemas.microsoft.com/office/powerpoint/2010/main" val="28915956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A7945-C7F4-4921-8E8D-7962DF77E5B6}" type="datetime1">
              <a:rPr lang="en-US" smtClean="0"/>
              <a:t>9/7/2023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ASQ®-3 and ASQ®:SE-2 Training Materials by J Squires, J Farrell, J Clifford, S Yockelson, E Twombly, and L Potter                       Copyright © 2021 Brookes Publishing Co. All rights reserved. www.agesandstages.com</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A898F-F33C-4D2D-8993-E1559470EEEB}" type="slidenum">
              <a:rPr lang="en-US" smtClean="0"/>
              <a:pPr/>
              <a:t>‹#›</a:t>
            </a:fld>
            <a:endParaRPr lang="en-US"/>
          </a:p>
        </p:txBody>
      </p:sp>
    </p:spTree>
    <p:extLst>
      <p:ext uri="{BB962C8B-B14F-4D97-AF65-F5344CB8AC3E}">
        <p14:creationId xmlns:p14="http://schemas.microsoft.com/office/powerpoint/2010/main" val="39690556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5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5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5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43.tiff"/><Relationship Id="rId2" Type="http://schemas.openxmlformats.org/officeDocument/2006/relationships/notesSlide" Target="../notesSlides/notesSlide30.xml"/><Relationship Id="rId1" Type="http://schemas.openxmlformats.org/officeDocument/2006/relationships/slideLayout" Target="../slideLayouts/slideLayout5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5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51.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51.xml"/><Relationship Id="rId4" Type="http://schemas.openxmlformats.org/officeDocument/2006/relationships/image" Target="../media/image46.GIF"/></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22.jpg"/><Relationship Id="rId1" Type="http://schemas.openxmlformats.org/officeDocument/2006/relationships/slideLayout" Target="../slideLayouts/slideLayout12.xml"/><Relationship Id="rId6" Type="http://schemas.openxmlformats.org/officeDocument/2006/relationships/image" Target="../media/image12.jp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video" Target="https://www.youtube.com/embed/FL1SgCIWkKw" TargetMode="Externa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1"/>
        <p:cNvGrpSpPr/>
        <p:nvPr/>
      </p:nvGrpSpPr>
      <p:grpSpPr>
        <a:xfrm>
          <a:off x="0" y="0"/>
          <a:ext cx="0" cy="0"/>
          <a:chOff x="0" y="0"/>
          <a:chExt cx="0" cy="0"/>
        </a:xfrm>
      </p:grpSpPr>
      <p:sp>
        <p:nvSpPr>
          <p:cNvPr id="104" name="Google Shape;104;g1263ae2697c_0_0"/>
          <p:cNvSpPr txBox="1">
            <a:spLocks noGrp="1"/>
          </p:cNvSpPr>
          <p:nvPr>
            <p:ph type="sldNum" idx="12"/>
          </p:nvPr>
        </p:nvSpPr>
        <p:spPr>
          <a:xfrm>
            <a:off x="8077200" y="6356350"/>
            <a:ext cx="21336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pic>
        <p:nvPicPr>
          <p:cNvPr id="106" name="Google Shape;106;g1263ae2697c_0_0"/>
          <p:cNvPicPr preferRelativeResize="0"/>
          <p:nvPr/>
        </p:nvPicPr>
        <p:blipFill>
          <a:blip r:embed="rId3">
            <a:alphaModFix/>
          </a:blip>
          <a:stretch>
            <a:fillRect/>
          </a:stretch>
        </p:blipFill>
        <p:spPr>
          <a:xfrm>
            <a:off x="389598" y="213091"/>
            <a:ext cx="2702394" cy="654175"/>
          </a:xfrm>
          <a:prstGeom prst="rect">
            <a:avLst/>
          </a:prstGeom>
          <a:noFill/>
          <a:ln>
            <a:noFill/>
          </a:ln>
        </p:spPr>
      </p:pic>
      <p:pic>
        <p:nvPicPr>
          <p:cNvPr id="7" name="Google Shape;140;g12615b58bbb_2_7" descr="ribbons online.jpg">
            <a:extLst>
              <a:ext uri="{FF2B5EF4-FFF2-40B4-BE49-F238E27FC236}">
                <a16:creationId xmlns:a16="http://schemas.microsoft.com/office/drawing/2014/main" id="{256F3DDB-5628-45F8-BE28-988ED347618C}"/>
              </a:ext>
            </a:extLst>
          </p:cNvPr>
          <p:cNvPicPr preferRelativeResize="0"/>
          <p:nvPr/>
        </p:nvPicPr>
        <p:blipFill rotWithShape="1">
          <a:blip r:embed="rId4">
            <a:alphaModFix/>
          </a:blip>
          <a:srcRect/>
          <a:stretch/>
        </p:blipFill>
        <p:spPr>
          <a:xfrm>
            <a:off x="9732963" y="0"/>
            <a:ext cx="925512" cy="6858000"/>
          </a:xfrm>
          <a:prstGeom prst="rect">
            <a:avLst/>
          </a:prstGeom>
          <a:noFill/>
          <a:ln>
            <a:noFill/>
          </a:ln>
        </p:spPr>
      </p:pic>
      <p:sp>
        <p:nvSpPr>
          <p:cNvPr id="8" name="Google Shape;141;g12615b58bbb_2_7" descr="Large confetti">
            <a:extLst>
              <a:ext uri="{FF2B5EF4-FFF2-40B4-BE49-F238E27FC236}">
                <a16:creationId xmlns:a16="http://schemas.microsoft.com/office/drawing/2014/main" id="{E86BB720-6991-4448-BE29-C02B400629D2}"/>
              </a:ext>
            </a:extLst>
          </p:cNvPr>
          <p:cNvSpPr txBox="1">
            <a:spLocks/>
          </p:cNvSpPr>
          <p:nvPr/>
        </p:nvSpPr>
        <p:spPr>
          <a:xfrm>
            <a:off x="856268" y="1027056"/>
            <a:ext cx="10388338" cy="2151119"/>
          </a:xfrm>
          <a:prstGeom prst="rect">
            <a:avLst/>
          </a:prstGeom>
          <a:gradFill>
            <a:gsLst>
              <a:gs pos="0">
                <a:srgbClr val="DAFEA4"/>
              </a:gs>
              <a:gs pos="35000">
                <a:srgbClr val="E3FEBF"/>
              </a:gs>
              <a:gs pos="100000">
                <a:srgbClr val="F4FEE6"/>
              </a:gs>
            </a:gsLst>
            <a:lin ang="16200038" scaled="0"/>
          </a:gradFill>
          <a:ln w="9525" cap="flat" cmpd="sng">
            <a:solidFill>
              <a:srgbClr val="97B853"/>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rmAutofit fontScale="70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2000" dirty="0"/>
          </a:p>
          <a:p>
            <a:r>
              <a:rPr lang="en-US" b="1" dirty="0"/>
              <a:t>Watch Me Grow at NHFV presents… </a:t>
            </a:r>
          </a:p>
          <a:p>
            <a:endParaRPr lang="en-US" b="1" dirty="0"/>
          </a:p>
          <a:p>
            <a:r>
              <a:rPr lang="en-US" sz="5800" b="1" dirty="0"/>
              <a:t>Strengthening Social-Emotional Development through Screening</a:t>
            </a:r>
            <a:endParaRPr lang="en-US" sz="5800" kern="0" dirty="0"/>
          </a:p>
        </p:txBody>
      </p:sp>
      <p:pic>
        <p:nvPicPr>
          <p:cNvPr id="105" name="Google Shape;105;g1263ae2697c_0_0"/>
          <p:cNvPicPr preferRelativeResize="0"/>
          <p:nvPr/>
        </p:nvPicPr>
        <p:blipFill rotWithShape="1">
          <a:blip r:embed="rId5">
            <a:alphaModFix/>
          </a:blip>
          <a:srcRect/>
          <a:stretch/>
        </p:blipFill>
        <p:spPr>
          <a:xfrm>
            <a:off x="3950394" y="3444598"/>
            <a:ext cx="4053525" cy="3146979"/>
          </a:xfrm>
          <a:prstGeom prst="rect">
            <a:avLst/>
          </a:prstGeom>
          <a:noFill/>
          <a:ln>
            <a:noFill/>
          </a:ln>
        </p:spPr>
      </p:pic>
    </p:spTree>
    <p:extLst>
      <p:ext uri="{BB962C8B-B14F-4D97-AF65-F5344CB8AC3E}">
        <p14:creationId xmlns:p14="http://schemas.microsoft.com/office/powerpoint/2010/main" val="4116753030"/>
      </p:ext>
    </p:extLst>
  </p:cSld>
  <p:clrMapOvr>
    <a:masterClrMapping/>
  </p:clrMapOvr>
  <mc:AlternateContent xmlns:mc="http://schemas.openxmlformats.org/markup-compatibility/2006" xmlns:p14="http://schemas.microsoft.com/office/powerpoint/2010/main">
    <mc:Choice Requires="p14">
      <p:transition spd="slow" p14:dur="2000" advTm="20827"/>
    </mc:Choice>
    <mc:Fallback xmlns="">
      <p:transition spd="slow" advTm="2082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62249" y="0"/>
            <a:ext cx="6768250" cy="68580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16200000">
            <a:off x="6781802" y="2971802"/>
            <a:ext cx="6857998" cy="914398"/>
          </a:xfrm>
          <a:prstGeom prst="rect">
            <a:avLst/>
          </a:prstGeom>
          <a:noFill/>
          <a:ln>
            <a:noFill/>
          </a:ln>
        </p:spPr>
      </p:pic>
      <p:sp>
        <p:nvSpPr>
          <p:cNvPr id="10" name="Footer Placeholder 3">
            <a:extLst>
              <a:ext uri="{FF2B5EF4-FFF2-40B4-BE49-F238E27FC236}">
                <a16:creationId xmlns:a16="http://schemas.microsoft.com/office/drawing/2014/main" id="{DF695091-9373-42C0-A812-7AB2E32048E0}"/>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2898CCF-C8A1-4EF3-9C9A-3FC4013EE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009" y="136524"/>
            <a:ext cx="6042581" cy="6678097"/>
          </a:xfrm>
          <a:prstGeom prst="rect">
            <a:avLst/>
          </a:prstGeom>
        </p:spPr>
      </p:pic>
    </p:spTree>
    <p:extLst>
      <p:ext uri="{BB962C8B-B14F-4D97-AF65-F5344CB8AC3E}">
        <p14:creationId xmlns:p14="http://schemas.microsoft.com/office/powerpoint/2010/main" val="4015023707"/>
      </p:ext>
    </p:extLst>
  </p:cSld>
  <p:clrMapOvr>
    <a:masterClrMapping/>
  </p:clrMapOvr>
  <mc:AlternateContent xmlns:mc="http://schemas.openxmlformats.org/markup-compatibility/2006" xmlns:p14="http://schemas.microsoft.com/office/powerpoint/2010/main">
    <mc:Choice Requires="p14">
      <p:transition spd="slow" p14:dur="2000" advTm="84339"/>
    </mc:Choice>
    <mc:Fallback xmlns="">
      <p:transition spd="slow" advTm="8433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descr="Large confetti"/>
          <p:cNvSpPr txBox="1"/>
          <p:nvPr/>
        </p:nvSpPr>
        <p:spPr>
          <a:xfrm>
            <a:off x="2362200" y="392113"/>
            <a:ext cx="7162800" cy="979487"/>
          </a:xfrm>
          <a:prstGeom prst="rect">
            <a:avLst/>
          </a:prstGeom>
          <a:solidFill>
            <a:schemeClr val="accent6">
              <a:lumMod val="40000"/>
              <a:lumOff val="60000"/>
            </a:schemeClr>
          </a:soli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4400"/>
              <a:buFont typeface="Calibri"/>
              <a:buNone/>
              <a:tabLst/>
              <a:defRPr/>
            </a:pPr>
            <a:r>
              <a:rPr kumimoji="0" lang="en-US" sz="4400" b="1" i="0" u="none" strike="noStrike" kern="1200" cap="none" spc="0" normalizeH="0" baseline="0" noProof="0" dirty="0">
                <a:ln>
                  <a:noFill/>
                </a:ln>
                <a:solidFill>
                  <a:prstClr val="black"/>
                </a:solidFill>
                <a:effectLst/>
                <a:uLnTx/>
                <a:uFillTx/>
                <a:latin typeface="Calibri"/>
                <a:ea typeface="Calibri"/>
                <a:cs typeface="Calibri"/>
                <a:sym typeface="Calibri"/>
              </a:rPr>
              <a:t>What is Screening?</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2" name="Google Shape;262;p16"/>
          <p:cNvSpPr txBox="1"/>
          <p:nvPr/>
        </p:nvSpPr>
        <p:spPr>
          <a:xfrm>
            <a:off x="1986758" y="1651000"/>
            <a:ext cx="7766843" cy="4292601"/>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prstClr val="black"/>
              </a:buClr>
              <a:buSzPts val="2800"/>
              <a:buFontTx/>
              <a:buNone/>
              <a:tabLst/>
              <a:defRPr/>
            </a:pPr>
            <a:r>
              <a:rPr kumimoji="0" lang="en-US" sz="2800" b="1" i="0" u="none" strike="noStrike" kern="1200" cap="none" spc="0" normalizeH="0" baseline="0" noProof="0" dirty="0">
                <a:ln>
                  <a:noFill/>
                </a:ln>
                <a:solidFill>
                  <a:prstClr val="black"/>
                </a:solidFill>
                <a:effectLst/>
                <a:uLnTx/>
                <a:uFillTx/>
                <a:latin typeface="Calibri"/>
                <a:ea typeface="Calibri"/>
                <a:cs typeface="Calibri"/>
                <a:sym typeface="Calibri"/>
              </a:rPr>
              <a:t>Administration of a brief, accurate (valid) tool that:</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1120"/>
              </a:spcBef>
              <a:spcAft>
                <a:spcPts val="0"/>
              </a:spcAft>
              <a:buClr>
                <a:prstClr val="black"/>
              </a:buClr>
              <a:buSzPts val="2600"/>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a:ea typeface="Calibri"/>
                <a:cs typeface="Calibri"/>
                <a:sym typeface="Calibri"/>
              </a:rPr>
              <a:t>Identifies children developing on-schedule</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1120"/>
              </a:spcBef>
              <a:spcAft>
                <a:spcPts val="0"/>
              </a:spcAft>
              <a:buClr>
                <a:prstClr val="black"/>
              </a:buClr>
              <a:buSzPts val="2600"/>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a:ea typeface="Calibri"/>
                <a:cs typeface="Calibri"/>
                <a:sym typeface="Calibri"/>
              </a:rPr>
              <a:t>May identify children who would benefit from practice/support in specific areas</a:t>
            </a:r>
            <a:endParaRPr kumimoji="0" sz="2600" b="0" i="0" u="none" strike="noStrike" kern="1200" cap="none" spc="0" normalizeH="0" baseline="0" noProof="0" dirty="0">
              <a:ln>
                <a:noFill/>
              </a:ln>
              <a:solidFill>
                <a:srgbClr val="FF0000"/>
              </a:solidFill>
              <a:effectLst/>
              <a:uLnTx/>
              <a:uFillTx/>
              <a:latin typeface="Calibri"/>
              <a:ea typeface="Calibri"/>
              <a:cs typeface="Calibri"/>
              <a:sym typeface="Calibri"/>
            </a:endParaRPr>
          </a:p>
          <a:p>
            <a:pPr marL="742950" marR="0" lvl="1" indent="-285750" algn="l" defTabSz="914400" rtl="0" eaLnBrk="1" fontAlgn="auto" latinLnBrk="0" hangingPunct="1">
              <a:lnSpc>
                <a:spcPct val="100000"/>
              </a:lnSpc>
              <a:spcBef>
                <a:spcPts val="1120"/>
              </a:spcBef>
              <a:spcAft>
                <a:spcPts val="0"/>
              </a:spcAft>
              <a:buClr>
                <a:prstClr val="black"/>
              </a:buClr>
              <a:buSzPts val="2600"/>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a:ea typeface="Calibri"/>
                <a:cs typeface="Calibri"/>
                <a:sym typeface="Calibri"/>
              </a:rPr>
              <a:t>Identifies children </a:t>
            </a:r>
            <a:r>
              <a:rPr kumimoji="0" lang="en-US" sz="2600" b="1" i="0" u="none" strike="noStrike" kern="1200" cap="none" spc="0" normalizeH="0" baseline="0" noProof="0" dirty="0">
                <a:ln>
                  <a:noFill/>
                </a:ln>
                <a:solidFill>
                  <a:prstClr val="black"/>
                </a:solidFill>
                <a:effectLst/>
                <a:uLnTx/>
                <a:uFillTx/>
                <a:latin typeface="Calibri"/>
                <a:ea typeface="Calibri"/>
                <a:cs typeface="Calibri"/>
                <a:sym typeface="Calibri"/>
              </a:rPr>
              <a:t>at risk </a:t>
            </a:r>
            <a:r>
              <a:rPr kumimoji="0" lang="en-US" sz="2600" b="0" i="0" u="none" strike="noStrike" kern="1200" cap="none" spc="0" normalizeH="0" baseline="0" noProof="0" dirty="0">
                <a:ln>
                  <a:noFill/>
                </a:ln>
                <a:solidFill>
                  <a:prstClr val="black"/>
                </a:solidFill>
                <a:effectLst/>
                <a:uLnTx/>
                <a:uFillTx/>
                <a:latin typeface="Calibri"/>
                <a:ea typeface="Calibri"/>
                <a:cs typeface="Calibri"/>
                <a:sym typeface="Calibri"/>
              </a:rPr>
              <a:t>for developmental delays (DD) </a:t>
            </a:r>
            <a:r>
              <a:rPr kumimoji="0" lang="en-US" sz="2600" b="0" i="0" u="none" strike="noStrike" kern="1200" cap="none" spc="0" normalizeH="0" baseline="0" noProof="0" dirty="0">
                <a:ln>
                  <a:noFill/>
                </a:ln>
                <a:solidFill>
                  <a:srgbClr val="000000"/>
                </a:solidFill>
                <a:effectLst/>
                <a:uLnTx/>
                <a:uFillTx/>
                <a:latin typeface="Calibri"/>
                <a:ea typeface="Calibri"/>
                <a:cs typeface="Calibri"/>
                <a:sym typeface="Calibri"/>
              </a:rPr>
              <a:t>who should be referred for further evaluation</a:t>
            </a:r>
            <a:endParaRPr kumimoji="0" sz="26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12700" marR="0" lvl="1" indent="0" algn="l" defTabSz="914400" rtl="0" eaLnBrk="1" fontAlgn="auto" latinLnBrk="0" hangingPunct="1">
              <a:lnSpc>
                <a:spcPct val="100000"/>
              </a:lnSpc>
              <a:spcBef>
                <a:spcPts val="1120"/>
              </a:spcBef>
              <a:spcAft>
                <a:spcPts val="0"/>
              </a:spcAft>
              <a:buClr>
                <a:prstClr val="black"/>
              </a:buClr>
              <a:buSzPts val="2600"/>
              <a:buFontTx/>
              <a:buNone/>
              <a:tabLst/>
              <a:defRPr/>
            </a:pPr>
            <a:r>
              <a:rPr kumimoji="0" lang="en-US" sz="2600" b="1" i="0" u="none" strike="noStrike" kern="1200" cap="none" spc="0" normalizeH="0" baseline="0" noProof="0" dirty="0">
                <a:ln>
                  <a:noFill/>
                </a:ln>
                <a:solidFill>
                  <a:prstClr val="black"/>
                </a:solidFill>
                <a:effectLst/>
                <a:uLnTx/>
                <a:uFillTx/>
                <a:latin typeface="Calibri"/>
                <a:ea typeface="Calibri"/>
                <a:cs typeface="Calibri"/>
                <a:sym typeface="Calibri"/>
              </a:rPr>
              <a:t>Answers the question: </a:t>
            </a:r>
            <a:endParaRPr kumimoji="0" sz="26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742950" marR="0" lvl="1" indent="-285750" algn="l" defTabSz="914400" rtl="0" eaLnBrk="1" fontAlgn="auto" latinLnBrk="0" hangingPunct="1">
              <a:lnSpc>
                <a:spcPct val="100000"/>
              </a:lnSpc>
              <a:spcBef>
                <a:spcPts val="1120"/>
              </a:spcBef>
              <a:spcAft>
                <a:spcPts val="0"/>
              </a:spcAft>
              <a:buClr>
                <a:prstClr val="black"/>
              </a:buClr>
              <a:buSzPts val="2600"/>
              <a:buFont typeface="Arial"/>
              <a:buChar char="•"/>
              <a:tabLst/>
              <a:defRPr/>
            </a:pPr>
            <a:r>
              <a:rPr kumimoji="0" lang="en-US" sz="2600" b="0" i="0" u="none" strike="noStrike" kern="1200" cap="none" spc="0" normalizeH="0" baseline="0" noProof="0" dirty="0">
                <a:ln>
                  <a:noFill/>
                </a:ln>
                <a:solidFill>
                  <a:prstClr val="black"/>
                </a:solidFill>
                <a:effectLst/>
                <a:uLnTx/>
                <a:uFillTx/>
                <a:latin typeface="Calibri"/>
                <a:ea typeface="Calibri"/>
                <a:cs typeface="Calibri"/>
                <a:sym typeface="Calibri"/>
              </a:rPr>
              <a:t>Does the child need an in-depth assessment?</a:t>
            </a:r>
            <a:endParaRPr kumimoji="0" sz="2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1240"/>
              </a:spcBef>
              <a:spcAft>
                <a:spcPts val="0"/>
              </a:spcAft>
              <a:buClr>
                <a:prstClr val="black"/>
              </a:buClr>
              <a:buSzPts val="3200"/>
              <a:buFontTx/>
              <a:buNone/>
              <a:tabLst/>
              <a:defRPr/>
            </a:pPr>
            <a:endParaRPr kumimoji="0" sz="3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264" name="Google Shape;264;p16"/>
          <p:cNvSpPr txBox="1">
            <a:spLocks noGrp="1"/>
          </p:cNvSpPr>
          <p:nvPr>
            <p:ph type="sldNum" idx="12"/>
          </p:nvPr>
        </p:nvSpPr>
        <p:spPr>
          <a:xfrm>
            <a:off x="7620000" y="6569076"/>
            <a:ext cx="2133600" cy="365125"/>
          </a:xfrm>
          <a:prstGeom prst="rect">
            <a:avLst/>
          </a:prstGeom>
          <a:noFill/>
          <a:ln>
            <a:noFill/>
          </a:ln>
        </p:spPr>
        <p:txBody>
          <a:bodyPr spcFirstLastPara="1" vert="horz" wrap="square" lIns="91425" tIns="45700" rIns="91425" bIns="4570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5" name="Google Shape;265;p16"/>
          <p:cNvSpPr txBox="1">
            <a:spLocks noGrp="1"/>
          </p:cNvSpPr>
          <p:nvPr>
            <p:ph type="ftr" idx="11"/>
          </p:nvPr>
        </p:nvSpPr>
        <p:spPr>
          <a:xfrm>
            <a:off x="2362200" y="6356351"/>
            <a:ext cx="7696200" cy="365125"/>
          </a:xfrm>
          <a:prstGeom prst="rect">
            <a:avLst/>
          </a:prstGeom>
          <a:noFill/>
          <a:ln>
            <a:noFill/>
          </a:ln>
        </p:spPr>
        <p:txBody>
          <a:bodyPr spcFirstLastPara="1" vert="horz"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FAE9537-8370-BA40-8C17-133D5A241895}"/>
              </a:ext>
            </a:extLst>
          </p:cNvPr>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6858000" y="2968184"/>
            <a:ext cx="6857998" cy="914398"/>
          </a:xfrm>
          <a:prstGeom prst="rect">
            <a:avLst/>
          </a:prstGeom>
          <a:noFill/>
          <a:ln>
            <a:noFill/>
          </a:ln>
        </p:spPr>
      </p:pic>
    </p:spTree>
    <p:extLst>
      <p:ext uri="{BB962C8B-B14F-4D97-AF65-F5344CB8AC3E}">
        <p14:creationId xmlns:p14="http://schemas.microsoft.com/office/powerpoint/2010/main" val="364450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17" descr="Large confetti"/>
          <p:cNvSpPr txBox="1"/>
          <p:nvPr/>
        </p:nvSpPr>
        <p:spPr>
          <a:xfrm>
            <a:off x="2286000" y="228600"/>
            <a:ext cx="7239000" cy="1117600"/>
          </a:xfrm>
          <a:prstGeom prst="rect">
            <a:avLst/>
          </a:prstGeom>
          <a:solidFill>
            <a:schemeClr val="accent6">
              <a:lumMod val="40000"/>
              <a:lumOff val="60000"/>
            </a:schemeClr>
          </a:soli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marR="0" lvl="0" indent="0" algn="ctr" defTabSz="914400" rtl="0" eaLnBrk="1" fontAlgn="auto" latinLnBrk="0" hangingPunct="1">
              <a:lnSpc>
                <a:spcPct val="100000"/>
              </a:lnSpc>
              <a:spcBef>
                <a:spcPts val="0"/>
              </a:spcBef>
              <a:spcAft>
                <a:spcPts val="0"/>
              </a:spcAft>
              <a:buClr>
                <a:prstClr val="black"/>
              </a:buClr>
              <a:buSzPts val="4400"/>
              <a:buFont typeface="Calibri"/>
              <a:buNone/>
              <a:tabLst/>
              <a:defRPr/>
            </a:pPr>
            <a:r>
              <a:rPr kumimoji="0" lang="en-US" sz="4400" b="1" i="0" u="none" strike="noStrike" kern="1200" cap="none" spc="0" normalizeH="0" baseline="0" noProof="0">
                <a:ln>
                  <a:noFill/>
                </a:ln>
                <a:solidFill>
                  <a:prstClr val="black"/>
                </a:solidFill>
                <a:effectLst/>
                <a:uLnTx/>
                <a:uFillTx/>
                <a:latin typeface="Calibri"/>
                <a:ea typeface="Calibri"/>
                <a:cs typeface="Calibri"/>
                <a:sym typeface="Calibri"/>
              </a:rPr>
              <a:t>What is Monitoring?</a:t>
            </a:r>
            <a:endParaRPr kumimoji="0" sz="4400" b="1"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3" name="Google Shape;273;p17"/>
          <p:cNvSpPr txBox="1"/>
          <p:nvPr/>
        </p:nvSpPr>
        <p:spPr>
          <a:xfrm>
            <a:off x="2362200" y="3931030"/>
            <a:ext cx="4407868" cy="1573749"/>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prstClr val="black"/>
              </a:buClr>
              <a:buSzPts val="3200"/>
              <a:buFont typeface="Arial"/>
              <a:buNone/>
              <a:tabLst/>
              <a:defRPr/>
            </a:pPr>
            <a:r>
              <a:rPr kumimoji="0" lang="en-US" sz="3200" b="1" i="0" u="none" strike="noStrike" kern="1200" cap="none" spc="0" normalizeH="0" baseline="0" noProof="0" dirty="0">
                <a:ln>
                  <a:noFill/>
                </a:ln>
                <a:solidFill>
                  <a:prstClr val="black"/>
                </a:solidFill>
                <a:effectLst/>
                <a:uLnTx/>
                <a:uFillTx/>
                <a:latin typeface="Calibri"/>
                <a:ea typeface="Calibri"/>
                <a:cs typeface="Calibri"/>
                <a:sym typeface="Calibri"/>
              </a:rPr>
              <a:t>Answers the question: </a:t>
            </a:r>
          </a:p>
          <a:p>
            <a:pPr marL="0" marR="0" lvl="0" indent="0" algn="l" defTabSz="914400" rtl="0" eaLnBrk="1" fontAlgn="auto" latinLnBrk="0" hangingPunct="1">
              <a:lnSpc>
                <a:spcPct val="100000"/>
              </a:lnSpc>
              <a:spcBef>
                <a:spcPts val="0"/>
              </a:spcBef>
              <a:spcAft>
                <a:spcPts val="0"/>
              </a:spcAft>
              <a:buClr>
                <a:prstClr val="black"/>
              </a:buClr>
              <a:buSzPts val="3200"/>
              <a:buFont typeface="Arial"/>
              <a:buNone/>
              <a:tabLst/>
              <a:defRPr/>
            </a:pPr>
            <a:r>
              <a:rPr kumimoji="0" lang="en-US" sz="3200" b="0" i="0" u="none" strike="noStrike" kern="1200" cap="none" spc="0" normalizeH="0" baseline="0" noProof="0" dirty="0">
                <a:ln>
                  <a:noFill/>
                </a:ln>
                <a:solidFill>
                  <a:prstClr val="black"/>
                </a:solidFill>
                <a:effectLst/>
                <a:uLnTx/>
                <a:uFillTx/>
                <a:latin typeface="Calibri"/>
                <a:ea typeface="Calibri"/>
                <a:cs typeface="Calibri"/>
                <a:sym typeface="Calibri"/>
              </a:rPr>
              <a:t>"Is the child developing on-schedule over time?"</a:t>
            </a:r>
            <a:endParaRPr kumimoji="0" sz="28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
        <p:nvSpPr>
          <p:cNvPr id="275" name="Google Shape;275;p17"/>
          <p:cNvSpPr txBox="1"/>
          <p:nvPr/>
        </p:nvSpPr>
        <p:spPr>
          <a:xfrm>
            <a:off x="2286000" y="1426171"/>
            <a:ext cx="7239000" cy="18466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a:ea typeface="Calibri"/>
                <a:cs typeface="Calibri"/>
                <a:sym typeface="Calibri"/>
              </a:rPr>
              <a:t>Monitoring </a:t>
            </a:r>
            <a:r>
              <a:rPr kumimoji="0" lang="en-US" sz="3200" b="0" i="1" u="none" strike="noStrike" kern="1200" cap="none" spc="0" normalizeH="0" baseline="0" noProof="0">
                <a:ln>
                  <a:noFill/>
                </a:ln>
                <a:solidFill>
                  <a:prstClr val="black"/>
                </a:solidFill>
                <a:effectLst/>
                <a:uLnTx/>
                <a:uFillTx/>
                <a:latin typeface="Calibri"/>
                <a:ea typeface="Calibri"/>
                <a:cs typeface="Calibri"/>
                <a:sym typeface="Calibri"/>
              </a:rPr>
              <a:t>is re-screening at set intervals of children </a:t>
            </a:r>
            <a:r>
              <a:rPr kumimoji="0" lang="en-US" sz="3200" b="1" i="1" u="sng" strike="noStrike" kern="1200" cap="none" spc="0" normalizeH="0" baseline="0" noProof="0">
                <a:ln>
                  <a:noFill/>
                </a:ln>
                <a:solidFill>
                  <a:prstClr val="black"/>
                </a:solidFill>
                <a:effectLst/>
                <a:uLnTx/>
                <a:uFillTx/>
                <a:latin typeface="Calibri"/>
                <a:ea typeface="Calibri"/>
                <a:cs typeface="Calibri"/>
                <a:sym typeface="Calibri"/>
              </a:rPr>
              <a:t>not</a:t>
            </a:r>
            <a:r>
              <a:rPr kumimoji="0" lang="en-US" sz="3200" b="0" i="1" u="none" strike="noStrike" kern="1200" cap="none" spc="0" normalizeH="0" baseline="0" noProof="0">
                <a:ln>
                  <a:noFill/>
                </a:ln>
                <a:solidFill>
                  <a:prstClr val="black"/>
                </a:solidFill>
                <a:effectLst/>
                <a:uLnTx/>
                <a:uFillTx/>
                <a:latin typeface="Calibri"/>
                <a:ea typeface="Calibri"/>
                <a:cs typeface="Calibri"/>
                <a:sym typeface="Calibri"/>
              </a:rPr>
              <a:t> known to be eligible for special health or educational services</a:t>
            </a:r>
            <a:endParaRPr kumimoji="0" sz="800" b="0" i="1" u="none" strike="noStrike" kern="1200" cap="none" spc="0" normalizeH="0" baseline="0" noProof="0">
              <a:ln>
                <a:noFill/>
              </a:ln>
              <a:solidFill>
                <a:prstClr val="black"/>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sz="800" b="0" i="1" u="none" strike="noStrike" kern="1200" cap="none" spc="0" normalizeH="0" baseline="0" noProof="0">
              <a:ln>
                <a:noFill/>
              </a:ln>
              <a:solidFill>
                <a:prstClr val="black"/>
              </a:solidFill>
              <a:effectLst/>
              <a:uLnTx/>
              <a:uFillTx/>
              <a:latin typeface="Times New Roman"/>
              <a:ea typeface="Times New Roman"/>
              <a:cs typeface="Times New Roman"/>
              <a:sym typeface="Times New Roman"/>
            </a:endParaRPr>
          </a:p>
        </p:txBody>
      </p:sp>
      <p:sp>
        <p:nvSpPr>
          <p:cNvPr id="276" name="Google Shape;276;p17"/>
          <p:cNvSpPr txBox="1">
            <a:spLocks noGrp="1"/>
          </p:cNvSpPr>
          <p:nvPr>
            <p:ph type="sldNum" idx="12"/>
          </p:nvPr>
        </p:nvSpPr>
        <p:spPr>
          <a:xfrm>
            <a:off x="7599363" y="6570218"/>
            <a:ext cx="2133600" cy="365125"/>
          </a:xfrm>
          <a:prstGeom prst="rect">
            <a:avLst/>
          </a:prstGeom>
          <a:noFill/>
          <a:ln>
            <a:noFill/>
          </a:ln>
        </p:spPr>
        <p:txBody>
          <a:bodyPr spcFirstLastPara="1" vert="horz" wrap="square" lIns="91425" tIns="45700" rIns="91425" bIns="4570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77" name="Google Shape;277;p17"/>
          <p:cNvSpPr txBox="1">
            <a:spLocks noGrp="1"/>
          </p:cNvSpPr>
          <p:nvPr>
            <p:ph type="ftr" idx="11"/>
          </p:nvPr>
        </p:nvSpPr>
        <p:spPr>
          <a:xfrm>
            <a:off x="2362200" y="6356351"/>
            <a:ext cx="7696200" cy="365125"/>
          </a:xfrm>
          <a:prstGeom prst="rect">
            <a:avLst/>
          </a:prstGeom>
          <a:noFill/>
          <a:ln>
            <a:noFill/>
          </a:ln>
        </p:spPr>
        <p:txBody>
          <a:bodyPr spcFirstLastPara="1" vert="horz"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65AD9897-3DF9-480F-AEF9-1436B33EE4E1}"/>
              </a:ext>
            </a:extLst>
          </p:cNvPr>
          <p:cNvPicPr>
            <a:picLocks noChangeAspect="1"/>
          </p:cNvPicPr>
          <p:nvPr/>
        </p:nvPicPr>
        <p:blipFill rotWithShape="1">
          <a:blip r:embed="rId3"/>
          <a:srcRect l="28363" t="4258" r="24971" b="13056"/>
          <a:stretch/>
        </p:blipFill>
        <p:spPr>
          <a:xfrm>
            <a:off x="6926027" y="3151371"/>
            <a:ext cx="2266271" cy="3011608"/>
          </a:xfrm>
          <a:prstGeom prst="rect">
            <a:avLst/>
          </a:prstGeom>
        </p:spPr>
      </p:pic>
      <p:pic>
        <p:nvPicPr>
          <p:cNvPr id="10" name="Picture 9">
            <a:extLst>
              <a:ext uri="{FF2B5EF4-FFF2-40B4-BE49-F238E27FC236}">
                <a16:creationId xmlns:a16="http://schemas.microsoft.com/office/drawing/2014/main" id="{8640F0AB-1AAA-D34F-8742-DFEE2C58A70A}"/>
              </a:ext>
            </a:extLst>
          </p:cNvPr>
          <p:cNvPicPr>
            <a:picLocks noChangeAspect="1"/>
          </p:cNvPicPr>
          <p:nvPr/>
        </p:nvPicPr>
        <p:blipFill rotWithShape="1">
          <a:blip r:embed="rId4">
            <a:extLst>
              <a:ext uri="{28A0092B-C50C-407E-A947-70E740481C1C}">
                <a14:useLocalDpi xmlns:a14="http://schemas.microsoft.com/office/drawing/2010/main" val="0"/>
              </a:ext>
            </a:extLst>
          </a:blip>
          <a:srcRect l="4966" r="9131"/>
          <a:stretch/>
        </p:blipFill>
        <p:spPr>
          <a:xfrm rot="5400000">
            <a:off x="6709158" y="2984434"/>
            <a:ext cx="6857998" cy="914398"/>
          </a:xfrm>
          <a:prstGeom prst="rect">
            <a:avLst/>
          </a:prstGeom>
          <a:noFill/>
          <a:ln>
            <a:noFill/>
          </a:ln>
        </p:spPr>
      </p:pic>
    </p:spTree>
    <p:extLst>
      <p:ext uri="{BB962C8B-B14F-4D97-AF65-F5344CB8AC3E}">
        <p14:creationId xmlns:p14="http://schemas.microsoft.com/office/powerpoint/2010/main" val="255888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8" descr="ribbons online.jpg"/>
          <p:cNvPicPr preferRelativeResize="0"/>
          <p:nvPr/>
        </p:nvPicPr>
        <p:blipFill rotWithShape="1">
          <a:blip r:embed="rId3">
            <a:alphaModFix/>
          </a:blip>
          <a:srcRect/>
          <a:stretch/>
        </p:blipFill>
        <p:spPr>
          <a:xfrm>
            <a:off x="9742488" y="0"/>
            <a:ext cx="925512" cy="6858000"/>
          </a:xfrm>
          <a:prstGeom prst="rect">
            <a:avLst/>
          </a:prstGeom>
          <a:noFill/>
          <a:ln>
            <a:noFill/>
          </a:ln>
        </p:spPr>
      </p:pic>
      <p:sp>
        <p:nvSpPr>
          <p:cNvPr id="298" name="Google Shape;298;p8"/>
          <p:cNvSpPr txBox="1">
            <a:spLocks noGrp="1"/>
          </p:cNvSpPr>
          <p:nvPr>
            <p:ph type="sldNum" idx="12"/>
          </p:nvPr>
        </p:nvSpPr>
        <p:spPr>
          <a:xfrm>
            <a:off x="8666163" y="6419103"/>
            <a:ext cx="1066800" cy="50165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13</a:t>
            </a:fld>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299" name="Google Shape;299;p8" descr="Large confetti"/>
          <p:cNvSpPr/>
          <p:nvPr/>
        </p:nvSpPr>
        <p:spPr>
          <a:xfrm>
            <a:off x="2855921" y="188072"/>
            <a:ext cx="6877042" cy="4267200"/>
          </a:xfrm>
          <a:prstGeom prst="rect">
            <a:avLst/>
          </a:prstGeom>
          <a:gradFill>
            <a:gsLst>
              <a:gs pos="0">
                <a:schemeClr val="accent6">
                  <a:lumMod val="60000"/>
                  <a:lumOff val="40000"/>
                </a:schemeClr>
              </a:gs>
              <a:gs pos="35000">
                <a:schemeClr val="accent6">
                  <a:lumMod val="40000"/>
                  <a:lumOff val="60000"/>
                </a:schemeClr>
              </a:gs>
              <a:gs pos="100000">
                <a:schemeClr val="accent6">
                  <a:lumMod val="60000"/>
                  <a:lumOff val="40000"/>
                </a:schemeClr>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Calibri"/>
              <a:buNone/>
              <a:tabLst/>
              <a:defRPr/>
            </a:pPr>
            <a:endParaRPr kumimoji="0" sz="48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4800"/>
              <a:buFont typeface="Calibri"/>
              <a:buNone/>
              <a:tabLst/>
              <a:defRPr/>
            </a:pPr>
            <a:r>
              <a:rPr kumimoji="0" lang="en-US" sz="4800" b="1" i="0" u="none" strike="noStrike" kern="0" cap="none" spc="0" normalizeH="0" baseline="0" noProof="0">
                <a:ln>
                  <a:noFill/>
                </a:ln>
                <a:solidFill>
                  <a:srgbClr val="000000"/>
                </a:solidFill>
                <a:effectLst/>
                <a:uLnTx/>
                <a:uFillTx/>
                <a:latin typeface="Calibri"/>
                <a:ea typeface="Calibri"/>
                <a:cs typeface="Calibri"/>
                <a:sym typeface="Calibri"/>
              </a:rPr>
              <a:t>Engaging Parents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Calibri"/>
              <a:buNone/>
              <a:tabLst/>
              <a:defRPr/>
            </a:pPr>
            <a:endParaRPr kumimoji="0" sz="4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4000"/>
              <a:buFont typeface="Calibri"/>
              <a:buNone/>
              <a:tabLst/>
              <a:defRPr/>
            </a:pPr>
            <a:r>
              <a:rPr kumimoji="0" lang="en-US" sz="4000" b="0" i="1" u="none" strike="noStrike" kern="0" cap="none" spc="0" normalizeH="0" baseline="0" noProof="0">
                <a:ln>
                  <a:noFill/>
                </a:ln>
                <a:solidFill>
                  <a:srgbClr val="000000"/>
                </a:solidFill>
                <a:effectLst/>
                <a:uLnTx/>
                <a:uFillTx/>
                <a:latin typeface="Calibri"/>
                <a:ea typeface="Calibri"/>
                <a:cs typeface="Calibri"/>
                <a:sym typeface="Calibri"/>
              </a:rPr>
              <a:t>Why Parent Report?</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4800"/>
              <a:buFont typeface="Calibri"/>
              <a:buNone/>
              <a:tabLst/>
              <a:defRPr/>
            </a:pPr>
            <a:endParaRPr kumimoji="0" sz="4800" b="1"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00" name="Google Shape;300;p8" descr="jonah small"/>
          <p:cNvPicPr preferRelativeResize="0"/>
          <p:nvPr/>
        </p:nvPicPr>
        <p:blipFill rotWithShape="1">
          <a:blip r:embed="rId4">
            <a:alphaModFix/>
          </a:blip>
          <a:srcRect/>
          <a:stretch/>
        </p:blipFill>
        <p:spPr>
          <a:xfrm>
            <a:off x="4572001" y="3183010"/>
            <a:ext cx="3861375" cy="2895268"/>
          </a:xfrm>
          <a:prstGeom prst="rect">
            <a:avLst/>
          </a:prstGeom>
          <a:noFill/>
          <a:ln w="9525" cap="flat" cmpd="sng">
            <a:solidFill>
              <a:srgbClr val="A5A5A5"/>
            </a:solidFill>
            <a:prstDash val="solid"/>
            <a:miter lim="800000"/>
            <a:headEnd type="none" w="sm" len="sm"/>
            <a:tailEnd type="none" w="sm" len="sm"/>
          </a:ln>
        </p:spPr>
      </p:pic>
      <p:pic>
        <p:nvPicPr>
          <p:cNvPr id="301" name="Google Shape;301;p8" descr="ribbons online.jpg"/>
          <p:cNvPicPr preferRelativeResize="0"/>
          <p:nvPr/>
        </p:nvPicPr>
        <p:blipFill rotWithShape="1">
          <a:blip r:embed="rId3">
            <a:alphaModFix/>
          </a:blip>
          <a:srcRect/>
          <a:stretch/>
        </p:blipFill>
        <p:spPr>
          <a:xfrm rot="10800000">
            <a:off x="1524001" y="0"/>
            <a:ext cx="685800" cy="6858000"/>
          </a:xfrm>
          <a:prstGeom prst="rect">
            <a:avLst/>
          </a:prstGeom>
          <a:noFill/>
          <a:ln>
            <a:noFill/>
          </a:ln>
        </p:spPr>
      </p:pic>
      <p:sp>
        <p:nvSpPr>
          <p:cNvPr id="302" name="Google Shape;302;p8"/>
          <p:cNvSpPr txBox="1">
            <a:spLocks noGrp="1"/>
          </p:cNvSpPr>
          <p:nvPr>
            <p:ph type="ftr" idx="11"/>
          </p:nvPr>
        </p:nvSpPr>
        <p:spPr>
          <a:xfrm>
            <a:off x="2362200" y="6356351"/>
            <a:ext cx="76962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88888"/>
              </a:buClr>
              <a:buSzPts val="1200"/>
              <a:buFont typeface="Calibri"/>
              <a:buNone/>
              <a:tabLst/>
              <a:defRPr/>
            </a:pPr>
            <a:r>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t>ASQ®-3 and ASQ®:SE-2 Training Materials by J Squires, J Farrell, J Clifford, S Yockelson, E Twombly, and L Potter                                                                   Copyright © 2021 Brookes Publishing Co. All rights reserved. www.agesandstages.com</a:t>
            </a:r>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281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txBox="1">
            <a:spLocks noGrp="1"/>
          </p:cNvSpPr>
          <p:nvPr>
            <p:ph type="body" idx="1"/>
          </p:nvPr>
        </p:nvSpPr>
        <p:spPr>
          <a:xfrm>
            <a:off x="1524000" y="1673226"/>
            <a:ext cx="8411602" cy="4648619"/>
          </a:xfrm>
          <a:prstGeom prst="rect">
            <a:avLst/>
          </a:prstGeom>
          <a:noFill/>
          <a:ln>
            <a:noFill/>
          </a:ln>
        </p:spPr>
        <p:txBody>
          <a:bodyPr spcFirstLastPara="1" wrap="square" lIns="91425" tIns="45700" rIns="91425" bIns="45700" anchor="t" anchorCtr="0">
            <a:noAutofit/>
          </a:bodyPr>
          <a:lstStyle/>
          <a:p>
            <a:pPr marL="1183473" lvl="1" indent="-335985">
              <a:spcBef>
                <a:spcPts val="0"/>
              </a:spcBef>
              <a:buSzPts val="2400"/>
              <a:buFont typeface="Courier New"/>
              <a:buChar char="o"/>
            </a:pPr>
            <a:r>
              <a:rPr lang="en-US" sz="2400"/>
              <a:t>Acknowledges parents as experts on their child.</a:t>
            </a:r>
            <a:endParaRPr/>
          </a:p>
          <a:p>
            <a:pPr marL="1183473" lvl="1" indent="-335985">
              <a:spcBef>
                <a:spcPts val="480"/>
              </a:spcBef>
              <a:buSzPts val="2400"/>
              <a:buFont typeface="Courier New"/>
              <a:buChar char="o"/>
            </a:pPr>
            <a:r>
              <a:rPr lang="en-US" sz="2400"/>
              <a:t>Validates parent’s concerns</a:t>
            </a:r>
            <a:endParaRPr/>
          </a:p>
          <a:p>
            <a:pPr marL="1183473" lvl="1" indent="-335985">
              <a:spcBef>
                <a:spcPts val="480"/>
              </a:spcBef>
              <a:buSzPts val="2400"/>
              <a:buFont typeface="Courier New"/>
              <a:buChar char="o"/>
            </a:pPr>
            <a:r>
              <a:rPr lang="en-US" sz="2400"/>
              <a:t>Empowers parents to advocate for child</a:t>
            </a:r>
            <a:endParaRPr/>
          </a:p>
          <a:p>
            <a:pPr marL="1183473" lvl="1" indent="-335985">
              <a:spcBef>
                <a:spcPts val="480"/>
              </a:spcBef>
              <a:buSzPts val="2400"/>
              <a:buFont typeface="Courier New"/>
              <a:buChar char="o"/>
            </a:pPr>
            <a:r>
              <a:rPr lang="en-US" sz="2400"/>
              <a:t>Facilitates communication between provider and parent regarding child’s development</a:t>
            </a:r>
            <a:endParaRPr/>
          </a:p>
          <a:p>
            <a:pPr marL="1183005" lvl="1" indent="-335915">
              <a:spcBef>
                <a:spcPts val="480"/>
              </a:spcBef>
              <a:buSzPts val="2400"/>
              <a:buFont typeface="Courier New"/>
              <a:buChar char="o"/>
            </a:pPr>
            <a:r>
              <a:rPr lang="en-US" sz="2400"/>
              <a:t>Educates parents about child development</a:t>
            </a:r>
            <a:endParaRPr sz="2400"/>
          </a:p>
          <a:p>
            <a:pPr marL="1183473" lvl="1" indent="-335985">
              <a:spcBef>
                <a:spcPts val="480"/>
              </a:spcBef>
              <a:buSzPts val="2400"/>
              <a:buFont typeface="Courier New"/>
              <a:buChar char="o"/>
            </a:pPr>
            <a:r>
              <a:rPr lang="en-US" sz="2400"/>
              <a:t>Bridges communication and builds collaborative relationships with providers</a:t>
            </a:r>
            <a:endParaRPr/>
          </a:p>
          <a:p>
            <a:pPr marL="1183005" lvl="1" indent="-335915">
              <a:spcBef>
                <a:spcPts val="480"/>
              </a:spcBef>
              <a:buSzPts val="2400"/>
              <a:buFont typeface="Courier New"/>
              <a:buChar char="o"/>
            </a:pPr>
            <a:r>
              <a:rPr lang="en-US" sz="2400"/>
              <a:t>Includes parents as active participants on child’s educational team</a:t>
            </a:r>
            <a:endParaRPr sz="2400"/>
          </a:p>
          <a:p>
            <a:pPr marL="1183473" lvl="1" indent="-183585">
              <a:spcBef>
                <a:spcPts val="480"/>
              </a:spcBef>
              <a:buSzPts val="2400"/>
              <a:buNone/>
            </a:pPr>
            <a:endParaRPr sz="2400"/>
          </a:p>
          <a:p>
            <a:pPr marL="1183473" lvl="1" indent="-183585">
              <a:spcBef>
                <a:spcPts val="480"/>
              </a:spcBef>
              <a:buSzPts val="2400"/>
              <a:buNone/>
            </a:pPr>
            <a:endParaRPr sz="2400"/>
          </a:p>
          <a:p>
            <a:pPr marL="1183473" lvl="1" indent="-158185">
              <a:spcBef>
                <a:spcPts val="560"/>
              </a:spcBef>
              <a:buSzPts val="2800"/>
              <a:buNone/>
            </a:pPr>
            <a:endParaRPr/>
          </a:p>
          <a:p>
            <a:pPr marL="1183473" lvl="1" indent="-158185">
              <a:spcBef>
                <a:spcPts val="560"/>
              </a:spcBef>
              <a:buSzPts val="2800"/>
              <a:buNone/>
            </a:pPr>
            <a:endParaRPr/>
          </a:p>
        </p:txBody>
      </p:sp>
      <p:sp>
        <p:nvSpPr>
          <p:cNvPr id="309" name="Google Shape;309;p10" descr="Large confetti"/>
          <p:cNvSpPr txBox="1"/>
          <p:nvPr/>
        </p:nvSpPr>
        <p:spPr>
          <a:xfrm>
            <a:off x="2209800" y="304800"/>
            <a:ext cx="7162800" cy="1066800"/>
          </a:xfrm>
          <a:prstGeom prst="rect">
            <a:avLst/>
          </a:prstGeom>
          <a:gradFill>
            <a:gsLst>
              <a:gs pos="0">
                <a:schemeClr val="accent6">
                  <a:lumMod val="40000"/>
                  <a:lumOff val="60000"/>
                </a:schemeClr>
              </a:gs>
              <a:gs pos="35000">
                <a:schemeClr val="accent6">
                  <a:lumMod val="60000"/>
                  <a:lumOff val="40000"/>
                </a:schemeClr>
              </a:gs>
              <a:gs pos="100000">
                <a:schemeClr val="accent6">
                  <a:lumMod val="40000"/>
                  <a:lumOff val="60000"/>
                </a:schemeClr>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Calibri"/>
              <a:buNone/>
              <a:tabLst/>
              <a:defRPr/>
            </a:pPr>
            <a:r>
              <a:rPr kumimoji="0" lang="en-US" sz="4000" b="1" i="0" u="none" strike="noStrike" kern="0" cap="none" spc="0" normalizeH="0" baseline="0" noProof="0">
                <a:ln>
                  <a:noFill/>
                </a:ln>
                <a:solidFill>
                  <a:srgbClr val="000000"/>
                </a:solidFill>
                <a:effectLst/>
                <a:uLnTx/>
                <a:uFillTx/>
                <a:latin typeface="Calibri"/>
                <a:ea typeface="Calibri"/>
                <a:cs typeface="Calibri"/>
                <a:sym typeface="Calibri"/>
              </a:rPr>
              <a:t>Benefits of Parent Report: </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10" name="Google Shape;310;p10" descr="ribbons online.jpg"/>
          <p:cNvPicPr preferRelativeResize="0"/>
          <p:nvPr/>
        </p:nvPicPr>
        <p:blipFill rotWithShape="1">
          <a:blip r:embed="rId3">
            <a:alphaModFix/>
          </a:blip>
          <a:srcRect/>
          <a:stretch/>
        </p:blipFill>
        <p:spPr>
          <a:xfrm>
            <a:off x="9732963" y="0"/>
            <a:ext cx="925512" cy="6858000"/>
          </a:xfrm>
          <a:prstGeom prst="rect">
            <a:avLst/>
          </a:prstGeom>
          <a:noFill/>
          <a:ln>
            <a:noFill/>
          </a:ln>
        </p:spPr>
      </p:pic>
      <p:sp>
        <p:nvSpPr>
          <p:cNvPr id="311" name="Google Shape;311;p10"/>
          <p:cNvSpPr txBox="1">
            <a:spLocks noGrp="1"/>
          </p:cNvSpPr>
          <p:nvPr>
            <p:ph type="sldNum" idx="12"/>
          </p:nvPr>
        </p:nvSpPr>
        <p:spPr>
          <a:xfrm>
            <a:off x="7599363" y="6527382"/>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14</a:t>
            </a:fld>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312" name="Google Shape;312;p10"/>
          <p:cNvSpPr txBox="1">
            <a:spLocks noGrp="1"/>
          </p:cNvSpPr>
          <p:nvPr>
            <p:ph type="ftr" idx="11"/>
          </p:nvPr>
        </p:nvSpPr>
        <p:spPr>
          <a:xfrm>
            <a:off x="2362200" y="6356351"/>
            <a:ext cx="76962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88888"/>
              </a:buClr>
              <a:buSzPts val="1200"/>
              <a:buFont typeface="Calibri"/>
              <a:buNone/>
              <a:tabLst/>
              <a:defRPr/>
            </a:pPr>
            <a:r>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t>ASQ®-3 and ASQ®:SE-2 Training Materials by J Squires, J Farrell, J Clifford, S Yockelson, E Twombly, and L Potter                                                                   Copyright © 2021 Brookes Publishing Co. All rights reserved. www.agesandstages.com</a:t>
            </a:r>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76766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2403191" y="1611992"/>
            <a:ext cx="7969252" cy="4710112"/>
          </a:xfrm>
        </p:spPr>
        <p:txBody>
          <a:bodyPr>
            <a:noAutofit/>
          </a:bodyPr>
          <a:lstStyle/>
          <a:p>
            <a:pPr>
              <a:spcAft>
                <a:spcPts val="1800"/>
              </a:spcAft>
              <a:buFont typeface="Wingdings" charset="2"/>
              <a:buChar char=""/>
            </a:pPr>
            <a:r>
              <a:rPr lang="en-US" altLang="en-US" sz="2800" dirty="0"/>
              <a:t>Series of parent/caregiver completed questionnaires for children 1 to 72 months.</a:t>
            </a:r>
          </a:p>
          <a:p>
            <a:pPr>
              <a:spcAft>
                <a:spcPts val="1800"/>
              </a:spcAft>
              <a:buFont typeface="Wingdings" charset="2"/>
              <a:buChar char=""/>
            </a:pPr>
            <a:r>
              <a:rPr lang="en-US" altLang="en-US" sz="2800" dirty="0"/>
              <a:t>Tool to support early identification of young children </a:t>
            </a:r>
            <a:r>
              <a:rPr lang="en-US" altLang="en-US" sz="2800" b="1" dirty="0"/>
              <a:t>at risk </a:t>
            </a:r>
            <a:r>
              <a:rPr lang="en-US" altLang="en-US" sz="2800" dirty="0"/>
              <a:t>for social-emotional delays and identify what support caregivers may need. </a:t>
            </a:r>
          </a:p>
          <a:p>
            <a:pPr>
              <a:spcAft>
                <a:spcPts val="1800"/>
              </a:spcAft>
              <a:buFont typeface="Wingdings" charset="2"/>
              <a:buChar char=""/>
            </a:pPr>
            <a:r>
              <a:rPr lang="en-US" sz="2800" dirty="0"/>
              <a:t>Tool to identify </a:t>
            </a:r>
            <a:r>
              <a:rPr lang="en-US" sz="2800" b="1" dirty="0"/>
              <a:t>and respond to </a:t>
            </a:r>
            <a:r>
              <a:rPr lang="en-US" sz="2800" dirty="0"/>
              <a:t>parent concerns early, so child’s behaviors don’t become barriers to healthy relationships, and in turn, a healthy future.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85899" y="3009903"/>
            <a:ext cx="6858000" cy="838198"/>
          </a:xfrm>
          <a:prstGeom prst="rect">
            <a:avLst/>
          </a:prstGeom>
          <a:solidFill>
            <a:schemeClr val="bg1"/>
          </a:solidFill>
          <a:ln>
            <a:noFill/>
          </a:ln>
        </p:spPr>
      </p:pic>
      <p:sp>
        <p:nvSpPr>
          <p:cNvPr id="7" name="Rectangle 4" descr="Large confetti"/>
          <p:cNvSpPr txBox="1">
            <a:spLocks noChangeArrowheads="1"/>
          </p:cNvSpPr>
          <p:nvPr/>
        </p:nvSpPr>
        <p:spPr>
          <a:xfrm>
            <a:off x="2895600" y="304801"/>
            <a:ext cx="6858000" cy="102076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prstClr val="black"/>
                </a:solidFill>
              </a:rPr>
              <a:t>What are ASQ:SE-2?</a:t>
            </a:r>
          </a:p>
        </p:txBody>
      </p:sp>
      <p:sp>
        <p:nvSpPr>
          <p:cNvPr id="4" name="Slide Number Placeholder 3"/>
          <p:cNvSpPr>
            <a:spLocks noGrp="1"/>
          </p:cNvSpPr>
          <p:nvPr>
            <p:ph type="sldNum" sz="quarter" idx="12"/>
          </p:nvPr>
        </p:nvSpPr>
        <p:spPr/>
        <p:txBody>
          <a:bodyPr/>
          <a:lstStyle/>
          <a:p>
            <a:fld id="{4B2A898F-F33C-4D2D-8993-E1559470EEEB}" type="slidenum">
              <a:rPr lang="en-US" smtClean="0">
                <a:solidFill>
                  <a:prstClr val="black">
                    <a:tint val="75000"/>
                  </a:prstClr>
                </a:solidFill>
              </a:rPr>
              <a:pPr/>
              <a:t>15</a:t>
            </a:fld>
            <a:endParaRPr lang="en-US">
              <a:solidFill>
                <a:prstClr val="black">
                  <a:tint val="75000"/>
                </a:prstClr>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sp>
        <p:nvSpPr>
          <p:cNvPr id="10" name="Footer Placeholder 3">
            <a:extLst>
              <a:ext uri="{FF2B5EF4-FFF2-40B4-BE49-F238E27FC236}">
                <a16:creationId xmlns:a16="http://schemas.microsoft.com/office/drawing/2014/main" id="{34442F0A-A16E-432F-976E-48297C9B2629}"/>
              </a:ext>
            </a:extLst>
          </p:cNvPr>
          <p:cNvSpPr>
            <a:spLocks noGrp="1"/>
          </p:cNvSpPr>
          <p:nvPr>
            <p:ph type="ftr" sz="quarter" idx="11"/>
          </p:nvPr>
        </p:nvSpPr>
        <p:spPr>
          <a:xfrm>
            <a:off x="2362200" y="6356351"/>
            <a:ext cx="7696200" cy="365125"/>
          </a:xfrm>
        </p:spPr>
        <p:txBody>
          <a:bodyPr/>
          <a:lstStyle/>
          <a:p>
            <a:r>
              <a:rPr lang="en-US">
                <a:solidFill>
                  <a:prstClr val="black">
                    <a:tint val="75000"/>
                  </a:prstClr>
                </a:solidFill>
              </a:rPr>
              <a:t>ASQ®-3 and ASQ®:SE-2 Training Materials by J Squires, J Farrell, J Clifford, S Yockelson, E Twombly, and L Potter                       Copyright © 2021 Brookes Publishing Co. All rights reserved. www.agesandstages.com</a:t>
            </a:r>
            <a:endParaRPr lang="en-US" dirty="0">
              <a:solidFill>
                <a:prstClr val="black">
                  <a:tint val="75000"/>
                </a:prstClr>
              </a:solidFill>
            </a:endParaRPr>
          </a:p>
        </p:txBody>
      </p:sp>
    </p:spTree>
    <p:extLst>
      <p:ext uri="{BB962C8B-B14F-4D97-AF65-F5344CB8AC3E}">
        <p14:creationId xmlns:p14="http://schemas.microsoft.com/office/powerpoint/2010/main" val="2910265223"/>
      </p:ext>
    </p:extLst>
  </p:cSld>
  <p:clrMapOvr>
    <a:masterClrMapping/>
  </p:clrMapOvr>
  <mc:AlternateContent xmlns:mc="http://schemas.openxmlformats.org/markup-compatibility/2006" xmlns:p14="http://schemas.microsoft.com/office/powerpoint/2010/main">
    <mc:Choice Requires="p14">
      <p:transition spd="slow" p14:dur="2000" advTm="108823"/>
    </mc:Choice>
    <mc:Fallback xmlns="">
      <p:transition spd="slow" advTm="10882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7"/>
          <p:cNvSpPr txBox="1">
            <a:spLocks noGrp="1"/>
          </p:cNvSpPr>
          <p:nvPr>
            <p:ph type="body" idx="1"/>
          </p:nvPr>
        </p:nvSpPr>
        <p:spPr>
          <a:xfrm>
            <a:off x="2148682" y="1792684"/>
            <a:ext cx="7223919" cy="4989116"/>
          </a:xfrm>
          <a:prstGeom prst="rect">
            <a:avLst/>
          </a:prstGeom>
          <a:noFill/>
          <a:ln>
            <a:noFill/>
          </a:ln>
        </p:spPr>
        <p:txBody>
          <a:bodyPr spcFirstLastPara="1" wrap="square" lIns="91425" tIns="45700" rIns="91425" bIns="45700" anchor="t" anchorCtr="0">
            <a:noAutofit/>
          </a:bodyPr>
          <a:lstStyle/>
          <a:p>
            <a:pPr marL="342900">
              <a:spcBef>
                <a:spcPts val="0"/>
              </a:spcBef>
              <a:buClr>
                <a:srgbClr val="161616"/>
              </a:buClr>
              <a:buSzPts val="2800"/>
              <a:buFont typeface="Noto Sans Symbols"/>
              <a:buChar char="▪"/>
            </a:pPr>
            <a:r>
              <a:rPr lang="en-US" sz="2800" b="1">
                <a:solidFill>
                  <a:srgbClr val="161616"/>
                </a:solidFill>
              </a:rPr>
              <a:t>Flexible methods to complete</a:t>
            </a:r>
            <a:endParaRPr/>
          </a:p>
          <a:p>
            <a:pPr marL="742950" lvl="1" indent="-457200">
              <a:spcBef>
                <a:spcPts val="560"/>
              </a:spcBef>
              <a:buClr>
                <a:srgbClr val="161616"/>
              </a:buClr>
              <a:buSzPts val="2800"/>
              <a:buFont typeface="Noto Sans Symbols"/>
              <a:buChar char="▪"/>
            </a:pPr>
            <a:r>
              <a:rPr lang="en-US">
                <a:solidFill>
                  <a:srgbClr val="161616"/>
                </a:solidFill>
                <a:latin typeface="Calibri"/>
                <a:ea typeface="Calibri"/>
                <a:cs typeface="Calibri"/>
                <a:sym typeface="Calibri"/>
              </a:rPr>
              <a:t>face-to-face, telephone or virtual, online, mail-out </a:t>
            </a:r>
            <a:endParaRPr/>
          </a:p>
          <a:p>
            <a:pPr marL="342900">
              <a:spcBef>
                <a:spcPts val="560"/>
              </a:spcBef>
              <a:buClr>
                <a:srgbClr val="161616"/>
              </a:buClr>
              <a:buSzPts val="2800"/>
              <a:buFont typeface="Noto Sans Symbols"/>
              <a:buChar char="▪"/>
            </a:pPr>
            <a:r>
              <a:rPr lang="en-US" sz="2800" b="1">
                <a:solidFill>
                  <a:srgbClr val="161616"/>
                </a:solidFill>
              </a:rPr>
              <a:t>Variety of settings</a:t>
            </a:r>
            <a:endParaRPr/>
          </a:p>
          <a:p>
            <a:pPr marL="742950" lvl="1" indent="-457200">
              <a:spcBef>
                <a:spcPts val="560"/>
              </a:spcBef>
              <a:buClr>
                <a:srgbClr val="161616"/>
              </a:buClr>
              <a:buSzPts val="2800"/>
              <a:buFont typeface="Noto Sans Symbols"/>
              <a:buChar char="▪"/>
            </a:pPr>
            <a:r>
              <a:rPr lang="en-US">
                <a:solidFill>
                  <a:srgbClr val="161616"/>
                </a:solidFill>
                <a:latin typeface="Calibri"/>
                <a:ea typeface="Calibri"/>
                <a:cs typeface="Calibri"/>
                <a:sym typeface="Calibri"/>
              </a:rPr>
              <a:t>home, early learning /school, clinic</a:t>
            </a:r>
            <a:endParaRPr/>
          </a:p>
          <a:p>
            <a:pPr marL="342900">
              <a:spcBef>
                <a:spcPts val="560"/>
              </a:spcBef>
              <a:buClr>
                <a:srgbClr val="161616"/>
              </a:buClr>
              <a:buSzPts val="2800"/>
              <a:buFont typeface="Noto Sans Symbols"/>
              <a:buChar char="▪"/>
            </a:pPr>
            <a:r>
              <a:rPr lang="en-US" sz="2800" b="1">
                <a:solidFill>
                  <a:srgbClr val="161616"/>
                </a:solidFill>
              </a:rPr>
              <a:t>Cost effective </a:t>
            </a:r>
            <a:endParaRPr/>
          </a:p>
          <a:p>
            <a:pPr marL="857250" lvl="1" indent="-457200">
              <a:spcBef>
                <a:spcPts val="560"/>
              </a:spcBef>
              <a:buClr>
                <a:srgbClr val="161616"/>
              </a:buClr>
              <a:buSzPts val="2800"/>
              <a:buFont typeface="Noto Sans Symbols"/>
              <a:buChar char="▪"/>
            </a:pPr>
            <a:r>
              <a:rPr lang="en-US">
                <a:solidFill>
                  <a:srgbClr val="161616"/>
                </a:solidFill>
                <a:latin typeface="Calibri"/>
                <a:ea typeface="Calibri"/>
                <a:cs typeface="Calibri"/>
                <a:sym typeface="Calibri"/>
              </a:rPr>
              <a:t>parent-completed; reproducible or electronic forms</a:t>
            </a:r>
            <a:endParaRPr>
              <a:solidFill>
                <a:srgbClr val="161616"/>
              </a:solidFill>
            </a:endParaRPr>
          </a:p>
        </p:txBody>
      </p:sp>
      <p:sp>
        <p:nvSpPr>
          <p:cNvPr id="288" name="Google Shape;288;p7"/>
          <p:cNvSpPr txBox="1">
            <a:spLocks noGrp="1"/>
          </p:cNvSpPr>
          <p:nvPr>
            <p:ph type="sldNum" idx="12"/>
          </p:nvPr>
        </p:nvSpPr>
        <p:spPr>
          <a:xfrm>
            <a:off x="7568873" y="6521167"/>
            <a:ext cx="2133600" cy="4572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888888"/>
                </a:buClr>
                <a:buSzPts val="1200"/>
                <a:buFont typeface="Calibri"/>
                <a:buNone/>
                <a:tabLst/>
                <a:defRPr/>
              </a:pPr>
              <a:t>16</a:t>
            </a:fld>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289" name="Google Shape;289;p7" descr="Large confetti"/>
          <p:cNvSpPr txBox="1"/>
          <p:nvPr/>
        </p:nvSpPr>
        <p:spPr>
          <a:xfrm>
            <a:off x="1905001" y="304801"/>
            <a:ext cx="7751763" cy="1280807"/>
          </a:xfrm>
          <a:prstGeom prst="rect">
            <a:avLst/>
          </a:prstGeom>
          <a:gradFill>
            <a:gsLst>
              <a:gs pos="0">
                <a:schemeClr val="accent6">
                  <a:lumMod val="60000"/>
                  <a:lumOff val="40000"/>
                </a:schemeClr>
              </a:gs>
              <a:gs pos="100000">
                <a:schemeClr val="accent6">
                  <a:lumMod val="40000"/>
                  <a:lumOff val="60000"/>
                </a:schemeClr>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400"/>
              <a:buFont typeface="Calibri"/>
              <a:buNone/>
              <a:tabLst/>
              <a:defRPr/>
            </a:pPr>
            <a:r>
              <a:rPr kumimoji="0" lang="en-US" sz="4400" b="1" i="0" u="none" strike="noStrike" kern="0" cap="none" spc="0" normalizeH="0" baseline="0" noProof="0">
                <a:ln>
                  <a:noFill/>
                </a:ln>
                <a:solidFill>
                  <a:srgbClr val="000000"/>
                </a:solidFill>
                <a:effectLst/>
                <a:uLnTx/>
                <a:uFillTx/>
                <a:latin typeface="Calibri"/>
                <a:ea typeface="Calibri"/>
                <a:cs typeface="Calibri"/>
                <a:sym typeface="Calibri"/>
              </a:rPr>
              <a:t>Versatile, Cost-effective Tools</a:t>
            </a:r>
            <a:endParaRPr kumimoji="0" sz="4400" b="1"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90" name="Google Shape;290;p7" descr="ribbons online.jpg"/>
          <p:cNvPicPr preferRelativeResize="0"/>
          <p:nvPr/>
        </p:nvPicPr>
        <p:blipFill rotWithShape="1">
          <a:blip r:embed="rId3">
            <a:alphaModFix/>
          </a:blip>
          <a:srcRect/>
          <a:stretch/>
        </p:blipFill>
        <p:spPr>
          <a:xfrm>
            <a:off x="9742488" y="0"/>
            <a:ext cx="925512" cy="6858000"/>
          </a:xfrm>
          <a:prstGeom prst="rect">
            <a:avLst/>
          </a:prstGeom>
          <a:noFill/>
          <a:ln>
            <a:noFill/>
          </a:ln>
        </p:spPr>
      </p:pic>
      <p:sp>
        <p:nvSpPr>
          <p:cNvPr id="291" name="Google Shape;291;p7"/>
          <p:cNvSpPr txBox="1">
            <a:spLocks noGrp="1"/>
          </p:cNvSpPr>
          <p:nvPr>
            <p:ph type="ftr" idx="11"/>
          </p:nvPr>
        </p:nvSpPr>
        <p:spPr>
          <a:xfrm>
            <a:off x="2083074" y="6416676"/>
            <a:ext cx="76962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888888"/>
              </a:buClr>
              <a:buSzPts val="1200"/>
              <a:buFont typeface="Calibri"/>
              <a:buNone/>
              <a:tabLst/>
              <a:defRPr/>
            </a:pPr>
            <a:r>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t>ASQ®-3 and ASQ®:SE-2 Training Materials by J Squires, J Farrell, J Clifford, S Yockelson, E Twombly, and L Potter                                                                   Copyright © 2021 Brookes Publishing Co. All rights reserved. www.agesandstages.com</a:t>
            </a:r>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0101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descr="Large confetti"/>
          <p:cNvSpPr txBox="1">
            <a:spLocks noChangeArrowheads="1"/>
          </p:cNvSpPr>
          <p:nvPr/>
        </p:nvSpPr>
        <p:spPr>
          <a:xfrm>
            <a:off x="2819400" y="304801"/>
            <a:ext cx="7239000" cy="102076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Features of ASQ:SE-2</a:t>
            </a:r>
          </a:p>
        </p:txBody>
      </p:sp>
      <p:sp>
        <p:nvSpPr>
          <p:cNvPr id="5" name="TextBox 4"/>
          <p:cNvSpPr txBox="1"/>
          <p:nvPr/>
        </p:nvSpPr>
        <p:spPr>
          <a:xfrm>
            <a:off x="2423319" y="1780235"/>
            <a:ext cx="7924800" cy="4100481"/>
          </a:xfrm>
          <a:prstGeom prst="rect">
            <a:avLst/>
          </a:prstGeom>
          <a:noFill/>
        </p:spPr>
        <p:txBody>
          <a:bodyPr wrap="square" rtlCol="0">
            <a:spAutoFit/>
          </a:bodyPr>
          <a:lstStyle/>
          <a:p>
            <a:pPr marL="457200" marR="0" lvl="0" indent="-457200" algn="l" defTabSz="914400" rtl="0" eaLnBrk="1" fontAlgn="auto" latinLnBrk="0" hangingPunct="1">
              <a:lnSpc>
                <a:spcPct val="130000"/>
              </a:lnSpc>
              <a:spcBef>
                <a:spcPts val="0"/>
              </a:spcBef>
              <a:spcAft>
                <a:spcPts val="1800"/>
              </a:spcAft>
              <a:buClr>
                <a:prstClr val="black"/>
              </a:buClr>
              <a:buSzTx/>
              <a:buFont typeface="Wingdings"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 6, 12, 18, 24, 30, 36, 48, and 60 month intervals </a:t>
            </a:r>
          </a:p>
          <a:p>
            <a:pPr marL="457200" marR="0" lvl="0" indent="-457200" algn="l" defTabSz="914400" rtl="0" eaLnBrk="1" fontAlgn="auto" latinLnBrk="0" hangingPunct="1">
              <a:lnSpc>
                <a:spcPct val="130000"/>
              </a:lnSpc>
              <a:spcBef>
                <a:spcPts val="0"/>
              </a:spcBef>
              <a:spcAft>
                <a:spcPts val="1800"/>
              </a:spcAft>
              <a:buClr>
                <a:prstClr val="black"/>
              </a:buClr>
              <a:buSzTx/>
              <a:buFont typeface="Wingdings" charset="2"/>
              <a:buChar char="Ø"/>
              <a:tabLst/>
              <a:defRPr/>
            </a:pPr>
            <a:r>
              <a:rPr kumimoji="0" lang="en-US" sz="2800" b="0" i="0" u="none" strike="noStrike" kern="1200" cap="none" spc="0" normalizeH="0" baseline="0" noProof="0" dirty="0">
                <a:ln>
                  <a:noFill/>
                </a:ln>
                <a:solidFill>
                  <a:srgbClr val="000000"/>
                </a:solidFill>
                <a:effectLst/>
                <a:uLnTx/>
                <a:uFillTx/>
                <a:latin typeface="Calibri"/>
                <a:ea typeface="+mn-ea"/>
                <a:cs typeface="+mn-cs"/>
              </a:rPr>
              <a:t>From 19 </a:t>
            </a:r>
            <a:r>
              <a:rPr kumimoji="0" lang="en-US" sz="2800" b="0" i="0" u="none" strike="noStrike" kern="1200" cap="none" spc="0" normalizeH="0" baseline="0" noProof="0" dirty="0">
                <a:ln>
                  <a:noFill/>
                </a:ln>
                <a:solidFill>
                  <a:prstClr val="black"/>
                </a:solidFill>
                <a:effectLst/>
                <a:uLnTx/>
                <a:uFillTx/>
                <a:latin typeface="Calibri"/>
                <a:ea typeface="+mn-ea"/>
                <a:cs typeface="+mn-cs"/>
              </a:rPr>
              <a:t>scored questions (2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mo</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0" u="none" strike="noStrike" kern="1200" cap="none" spc="0" normalizeH="0" baseline="0" noProof="0" dirty="0">
                <a:ln>
                  <a:noFill/>
                </a:ln>
                <a:solidFill>
                  <a:srgbClr val="000000"/>
                </a:solidFill>
                <a:effectLst/>
                <a:uLnTx/>
                <a:uFillTx/>
                <a:latin typeface="Calibri"/>
                <a:ea typeface="+mn-ea"/>
                <a:cs typeface="+mn-cs"/>
              </a:rPr>
              <a:t> to 39 </a:t>
            </a:r>
            <a:r>
              <a:rPr kumimoji="0" lang="en-US" sz="2800" b="0" i="0" u="none" strike="noStrike" kern="1200" cap="none" spc="0" normalizeH="0" baseline="0" noProof="0" dirty="0">
                <a:ln>
                  <a:noFill/>
                </a:ln>
                <a:solidFill>
                  <a:prstClr val="black"/>
                </a:solidFill>
                <a:effectLst/>
                <a:uLnTx/>
                <a:uFillTx/>
                <a:latin typeface="Calibri"/>
                <a:ea typeface="+mn-ea"/>
                <a:cs typeface="+mn-cs"/>
              </a:rPr>
              <a:t>scored questions </a:t>
            </a:r>
            <a:r>
              <a:rPr kumimoji="0" lang="en-US" sz="2800" b="0" i="0" u="none" strike="noStrike" kern="1200" cap="none" spc="0" normalizeH="0" baseline="0" noProof="0" dirty="0">
                <a:ln>
                  <a:noFill/>
                </a:ln>
                <a:solidFill>
                  <a:srgbClr val="000000"/>
                </a:solidFill>
                <a:effectLst/>
                <a:uLnTx/>
                <a:uFillTx/>
                <a:latin typeface="Calibri"/>
                <a:ea typeface="+mn-ea"/>
                <a:cs typeface="+mn-cs"/>
              </a:rPr>
              <a:t>(60 </a:t>
            </a:r>
            <a:r>
              <a:rPr kumimoji="0" lang="en-US" sz="2800" b="0" i="0" u="none" strike="noStrike" kern="1200" cap="none" spc="0" normalizeH="0" baseline="0" noProof="0" dirty="0" err="1">
                <a:ln>
                  <a:noFill/>
                </a:ln>
                <a:solidFill>
                  <a:srgbClr val="000000"/>
                </a:solidFill>
                <a:effectLst/>
                <a:uLnTx/>
                <a:uFillTx/>
                <a:latin typeface="Calibri"/>
                <a:ea typeface="+mn-ea"/>
                <a:cs typeface="+mn-cs"/>
              </a:rPr>
              <a:t>mo</a:t>
            </a:r>
            <a:r>
              <a:rPr kumimoji="0" lang="en-US" sz="2800" b="0" i="0" u="none" strike="noStrike" kern="1200" cap="none" spc="0" normalizeH="0" baseline="0" noProof="0" dirty="0">
                <a:ln>
                  <a:noFill/>
                </a:ln>
                <a:solidFill>
                  <a:srgbClr val="000000"/>
                </a:solidFill>
                <a:effectLst/>
                <a:uLnTx/>
                <a:uFillTx/>
                <a:latin typeface="Calibri"/>
                <a:ea typeface="+mn-ea"/>
                <a:cs typeface="+mn-cs"/>
              </a:rPr>
              <a:t>)</a:t>
            </a:r>
          </a:p>
          <a:p>
            <a:pPr marL="457200" marR="0" lvl="0" indent="-457200" algn="l" defTabSz="914400" rtl="0" eaLnBrk="1" fontAlgn="auto" latinLnBrk="0" hangingPunct="1">
              <a:lnSpc>
                <a:spcPct val="130000"/>
              </a:lnSpc>
              <a:spcBef>
                <a:spcPts val="0"/>
              </a:spcBef>
              <a:spcAft>
                <a:spcPts val="1800"/>
              </a:spcAft>
              <a:buClrTx/>
              <a:buSzTx/>
              <a:buFont typeface="Wingdings"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1–6 month administration window</a:t>
            </a:r>
          </a:p>
          <a:p>
            <a:pPr marL="457200" marR="0" lvl="0" indent="-457200" algn="l" defTabSz="914400" rtl="0" eaLnBrk="1" fontAlgn="auto" latinLnBrk="0" hangingPunct="1">
              <a:lnSpc>
                <a:spcPct val="130000"/>
              </a:lnSpc>
              <a:spcBef>
                <a:spcPts val="0"/>
              </a:spcBef>
              <a:spcAft>
                <a:spcPts val="1800"/>
              </a:spcAft>
              <a:buClrTx/>
              <a:buSzTx/>
              <a:buFont typeface="Wingdings"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Uses adjusted age for children born 3 weeks or more premature until the child is 2 years old</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638299" y="3162301"/>
            <a:ext cx="6857998" cy="533400"/>
          </a:xfrm>
          <a:prstGeom prst="rect">
            <a:avLst/>
          </a:prstGeom>
          <a:noFill/>
          <a:ln>
            <a:noFill/>
          </a:ln>
        </p:spPr>
      </p:pic>
      <p:sp>
        <p:nvSpPr>
          <p:cNvPr id="7" name="Footer Placeholder 3">
            <a:extLst>
              <a:ext uri="{FF2B5EF4-FFF2-40B4-BE49-F238E27FC236}">
                <a16:creationId xmlns:a16="http://schemas.microsoft.com/office/drawing/2014/main" id="{9F674DA8-9036-4DC3-9FD9-72AFED7D7699}"/>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88007"/>
      </p:ext>
    </p:extLst>
  </p:cSld>
  <p:clrMapOvr>
    <a:masterClrMapping/>
  </p:clrMapOvr>
  <mc:AlternateContent xmlns:mc="http://schemas.openxmlformats.org/markup-compatibility/2006" xmlns:p14="http://schemas.microsoft.com/office/powerpoint/2010/main">
    <mc:Choice Requires="p14">
      <p:transition spd="slow" p14:dur="2000" advTm="137941"/>
    </mc:Choice>
    <mc:Fallback xmlns="">
      <p:transition spd="slow" advTm="13794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descr="Large confetti"/>
          <p:cNvSpPr txBox="1">
            <a:spLocks noChangeArrowheads="1"/>
          </p:cNvSpPr>
          <p:nvPr/>
        </p:nvSpPr>
        <p:spPr>
          <a:xfrm>
            <a:off x="2667000" y="304800"/>
            <a:ext cx="7086600" cy="10541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Features of ASQ:SE-2</a:t>
            </a:r>
          </a:p>
        </p:txBody>
      </p:sp>
      <p:sp>
        <p:nvSpPr>
          <p:cNvPr id="6" name="Rectangle 3"/>
          <p:cNvSpPr txBox="1">
            <a:spLocks noChangeArrowheads="1"/>
          </p:cNvSpPr>
          <p:nvPr/>
        </p:nvSpPr>
        <p:spPr>
          <a:xfrm>
            <a:off x="2717800" y="1524000"/>
            <a:ext cx="6883400" cy="441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110000"/>
              </a:lnSpc>
              <a:spcBef>
                <a:spcPct val="20000"/>
              </a:spcBef>
              <a:spcAft>
                <a:spcPts val="0"/>
              </a:spcAft>
              <a:buClrTx/>
              <a:buSzTx/>
              <a:buFont typeface="Wingdings"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All questionnaires are written at 4</a:t>
            </a:r>
            <a:r>
              <a:rPr kumimoji="0" lang="en-US" sz="2800" b="0" i="0" u="none" strike="noStrike" kern="1200" cap="none" spc="0" normalizeH="0" baseline="30000" noProof="0" dirty="0">
                <a:ln>
                  <a:noFill/>
                </a:ln>
                <a:solidFill>
                  <a:prstClr val="black"/>
                </a:solidFill>
                <a:effectLst/>
                <a:uLnTx/>
                <a:uFillTx/>
                <a:latin typeface="Calibri"/>
                <a:ea typeface="+mn-ea"/>
                <a:cs typeface="+mn-cs"/>
              </a:rPr>
              <a:t>th</a:t>
            </a:r>
            <a:r>
              <a:rPr kumimoji="0" lang="en-US" sz="2800" b="0" i="0" u="none" strike="noStrike" kern="1200" cap="none" spc="0" normalizeH="0" baseline="0" noProof="0" dirty="0">
                <a:ln>
                  <a:noFill/>
                </a:ln>
                <a:solidFill>
                  <a:prstClr val="black"/>
                </a:solidFill>
                <a:effectLst/>
                <a:uLnTx/>
                <a:uFillTx/>
                <a:latin typeface="Calibri"/>
                <a:ea typeface="+mn-ea"/>
                <a:cs typeface="+mn-cs"/>
              </a:rPr>
              <a:t>- to 6</a:t>
            </a:r>
            <a:r>
              <a:rPr kumimoji="0" lang="en-US" sz="2800" b="0" i="0" u="none" strike="noStrike" kern="1200" cap="none" spc="0" normalizeH="0" baseline="30000" noProof="0" dirty="0">
                <a:ln>
                  <a:noFill/>
                </a:ln>
                <a:solidFill>
                  <a:prstClr val="black"/>
                </a:solidFill>
                <a:effectLst/>
                <a:uLnTx/>
                <a:uFillTx/>
                <a:latin typeface="Calibri"/>
                <a:ea typeface="+mn-ea"/>
                <a:cs typeface="+mn-cs"/>
              </a:rPr>
              <a:t>th</a:t>
            </a:r>
            <a:r>
              <a:rPr kumimoji="0" lang="en-US" sz="2800" b="0" i="0" u="none" strike="noStrike" kern="1200" cap="none" spc="0" normalizeH="0" baseline="0" noProof="0" dirty="0">
                <a:ln>
                  <a:noFill/>
                </a:ln>
                <a:solidFill>
                  <a:prstClr val="black"/>
                </a:solidFill>
                <a:effectLst/>
                <a:uLnTx/>
                <a:uFillTx/>
                <a:latin typeface="Calibri"/>
                <a:ea typeface="+mn-ea"/>
                <a:cs typeface="+mn-cs"/>
              </a:rPr>
              <a:t>- grade reading level</a:t>
            </a:r>
          </a:p>
          <a:p>
            <a:pPr marL="457200" marR="0" lvl="0" indent="-457200" algn="l" defTabSz="914400" rtl="0" eaLnBrk="1" fontAlgn="auto" latinLnBrk="0" hangingPunct="1">
              <a:lnSpc>
                <a:spcPct val="110000"/>
              </a:lnSpc>
              <a:spcBef>
                <a:spcPct val="20000"/>
              </a:spcBef>
              <a:spcAft>
                <a:spcPts val="0"/>
              </a:spcAft>
              <a:buClrTx/>
              <a:buSzTx/>
              <a:buFont typeface="Wingdings" charset="2"/>
              <a:buChar char="Ø"/>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All questionnaires include open-ended questions related to:</a:t>
            </a:r>
          </a:p>
          <a:p>
            <a:pPr marL="914400" marR="0" lvl="1" indent="-457200" algn="l" defTabSz="914400" rtl="0" eaLnBrk="1" fontAlgn="auto" latinLnBrk="0" hangingPunct="1">
              <a:lnSpc>
                <a:spcPct val="110000"/>
              </a:lnSpc>
              <a:spcBef>
                <a:spcPct val="20000"/>
              </a:spcBef>
              <a:spcAft>
                <a:spcPts val="0"/>
              </a:spcAft>
              <a:buClrTx/>
              <a:buSzTx/>
              <a:buFont typeface="Courier New"/>
              <a:buChar char="o"/>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eating, sleeping, and toileting concerns</a:t>
            </a:r>
          </a:p>
          <a:p>
            <a:pPr marL="914400" marR="0" lvl="1" indent="-457200" algn="l" defTabSz="914400" rtl="0" eaLnBrk="1" fontAlgn="auto" latinLnBrk="0" hangingPunct="1">
              <a:lnSpc>
                <a:spcPct val="110000"/>
              </a:lnSpc>
              <a:spcBef>
                <a:spcPct val="20000"/>
              </a:spcBef>
              <a:spcAft>
                <a:spcPts val="0"/>
              </a:spcAft>
              <a:buClrTx/>
              <a:buSzTx/>
              <a:buFont typeface="Courier New"/>
              <a:buChar char="o"/>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Any additional worries</a:t>
            </a:r>
          </a:p>
          <a:p>
            <a:pPr marL="914400" marR="0" lvl="1" indent="-457200" algn="l" defTabSz="914400" rtl="0" eaLnBrk="1" fontAlgn="auto" latinLnBrk="0" hangingPunct="1">
              <a:lnSpc>
                <a:spcPct val="110000"/>
              </a:lnSpc>
              <a:spcBef>
                <a:spcPct val="20000"/>
              </a:spcBef>
              <a:spcAft>
                <a:spcPts val="0"/>
              </a:spcAft>
              <a:buClrTx/>
              <a:buSzTx/>
              <a:buFont typeface="Courier New"/>
              <a:buChar char="o"/>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What caregivers enjoy about their child</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sp>
        <p:nvSpPr>
          <p:cNvPr id="7" name="Footer Placeholder 3">
            <a:extLst>
              <a:ext uri="{FF2B5EF4-FFF2-40B4-BE49-F238E27FC236}">
                <a16:creationId xmlns:a16="http://schemas.microsoft.com/office/drawing/2014/main" id="{A51E1CFA-490D-4C4D-A6CF-228CBF545001}"/>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9693373"/>
      </p:ext>
    </p:extLst>
  </p:cSld>
  <p:clrMapOvr>
    <a:masterClrMapping/>
  </p:clrMapOvr>
  <mc:AlternateContent xmlns:mc="http://schemas.openxmlformats.org/markup-compatibility/2006" xmlns:p14="http://schemas.microsoft.com/office/powerpoint/2010/main">
    <mc:Choice Requires="p14">
      <p:transition spd="slow" p14:dur="2000" advTm="45661"/>
    </mc:Choice>
    <mc:Fallback xmlns="">
      <p:transition spd="slow" advTm="4566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descr="Large confetti"/>
          <p:cNvSpPr txBox="1">
            <a:spLocks noChangeArrowheads="1"/>
          </p:cNvSpPr>
          <p:nvPr/>
        </p:nvSpPr>
        <p:spPr>
          <a:xfrm>
            <a:off x="2743200" y="228601"/>
            <a:ext cx="7543800" cy="9906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Areas of ASQ:SE-2</a:t>
            </a:r>
          </a:p>
        </p:txBody>
      </p:sp>
      <p:pic>
        <p:nvPicPr>
          <p:cNvPr id="11" name="Picture 10"/>
          <p:cNvPicPr>
            <a:picLocks noChangeAspect="1"/>
          </p:cNvPicPr>
          <p:nvPr/>
        </p:nvPicPr>
        <p:blipFill>
          <a:blip r:embed="rId3"/>
          <a:stretch>
            <a:fillRect/>
          </a:stretch>
        </p:blipFill>
        <p:spPr>
          <a:xfrm>
            <a:off x="2667000" y="1244600"/>
            <a:ext cx="7759700" cy="4927600"/>
          </a:xfrm>
          <a:prstGeom prst="rect">
            <a:avLst/>
          </a:prstGeom>
        </p:spPr>
      </p:pic>
      <p:sp>
        <p:nvSpPr>
          <p:cNvPr id="10" name="Footer Placeholder 4"/>
          <p:cNvSpPr>
            <a:spLocks noGrp="1"/>
          </p:cNvSpPr>
          <p:nvPr>
            <p:ph type="ftr" sz="quarter" idx="11"/>
          </p:nvPr>
        </p:nvSpPr>
        <p:spPr>
          <a:xfrm>
            <a:off x="2148682" y="6340476"/>
            <a:ext cx="8062119" cy="5937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spTree>
    <p:extLst>
      <p:ext uri="{BB962C8B-B14F-4D97-AF65-F5344CB8AC3E}">
        <p14:creationId xmlns:p14="http://schemas.microsoft.com/office/powerpoint/2010/main" val="3508032725"/>
      </p:ext>
    </p:extLst>
  </p:cSld>
  <p:clrMapOvr>
    <a:masterClrMapping/>
  </p:clrMapOvr>
  <mc:AlternateContent xmlns:mc="http://schemas.openxmlformats.org/markup-compatibility/2006" xmlns:p14="http://schemas.microsoft.com/office/powerpoint/2010/main">
    <mc:Choice Requires="p14">
      <p:transition spd="slow" p14:dur="2000" advTm="191309"/>
    </mc:Choice>
    <mc:Fallback xmlns="">
      <p:transition spd="slow" advTm="19130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9"/>
        <p:cNvGrpSpPr/>
        <p:nvPr/>
      </p:nvGrpSpPr>
      <p:grpSpPr>
        <a:xfrm>
          <a:off x="0" y="0"/>
          <a:ext cx="0" cy="0"/>
          <a:chOff x="0" y="0"/>
          <a:chExt cx="0" cy="0"/>
        </a:xfrm>
      </p:grpSpPr>
      <p:pic>
        <p:nvPicPr>
          <p:cNvPr id="140" name="Google Shape;140;g12615b58bbb_2_7" descr="ribbons online.jpg"/>
          <p:cNvPicPr preferRelativeResize="0"/>
          <p:nvPr/>
        </p:nvPicPr>
        <p:blipFill rotWithShape="1">
          <a:blip r:embed="rId3">
            <a:alphaModFix/>
          </a:blip>
          <a:srcRect/>
          <a:stretch/>
        </p:blipFill>
        <p:spPr>
          <a:xfrm>
            <a:off x="9732963" y="0"/>
            <a:ext cx="925512" cy="6858000"/>
          </a:xfrm>
          <a:prstGeom prst="rect">
            <a:avLst/>
          </a:prstGeom>
          <a:noFill/>
          <a:ln>
            <a:noFill/>
          </a:ln>
        </p:spPr>
      </p:pic>
      <p:sp>
        <p:nvSpPr>
          <p:cNvPr id="141" name="Google Shape;141;g12615b58bbb_2_7" descr="Large confetti"/>
          <p:cNvSpPr txBox="1">
            <a:spLocks noGrp="1"/>
          </p:cNvSpPr>
          <p:nvPr>
            <p:ph type="title"/>
          </p:nvPr>
        </p:nvSpPr>
        <p:spPr>
          <a:xfrm>
            <a:off x="2468563" y="517525"/>
            <a:ext cx="6935700" cy="1244700"/>
          </a:xfrm>
          <a:prstGeom prst="rect">
            <a:avLst/>
          </a:prstGeom>
          <a:gradFill>
            <a:gsLst>
              <a:gs pos="0">
                <a:srgbClr val="DAFEA4"/>
              </a:gs>
              <a:gs pos="35000">
                <a:srgbClr val="E3FEBF"/>
              </a:gs>
              <a:gs pos="100000">
                <a:srgbClr val="F4FEE6"/>
              </a:gs>
            </a:gsLst>
            <a:lin ang="16200038" scaled="0"/>
          </a:gradFill>
          <a:ln w="9525" cap="flat" cmpd="sng">
            <a:solidFill>
              <a:srgbClr val="97B853"/>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rmAutofit/>
          </a:bodyPr>
          <a:lstStyle/>
          <a:p>
            <a:pPr>
              <a:buSzPts val="4400"/>
            </a:pPr>
            <a:r>
              <a:rPr lang="en-US" b="1"/>
              <a:t>ABOUT NHFV</a:t>
            </a:r>
            <a:endParaRPr/>
          </a:p>
        </p:txBody>
      </p:sp>
      <p:pic>
        <p:nvPicPr>
          <p:cNvPr id="142" name="Google Shape;142;g12615b58bbb_2_7"/>
          <p:cNvPicPr preferRelativeResize="0"/>
          <p:nvPr/>
        </p:nvPicPr>
        <p:blipFill rotWithShape="1">
          <a:blip r:embed="rId4">
            <a:alphaModFix/>
          </a:blip>
          <a:srcRect/>
          <a:stretch/>
        </p:blipFill>
        <p:spPr>
          <a:xfrm>
            <a:off x="3930889" y="2027544"/>
            <a:ext cx="6127500" cy="3614100"/>
          </a:xfrm>
          <a:prstGeom prst="rect">
            <a:avLst/>
          </a:prstGeom>
          <a:noFill/>
          <a:ln>
            <a:noFill/>
          </a:ln>
        </p:spPr>
      </p:pic>
      <p:sp>
        <p:nvSpPr>
          <p:cNvPr id="143" name="Google Shape;143;g12615b58bbb_2_7"/>
          <p:cNvSpPr txBox="1"/>
          <p:nvPr/>
        </p:nvSpPr>
        <p:spPr>
          <a:xfrm>
            <a:off x="1199213" y="1895617"/>
            <a:ext cx="2731676" cy="3877954"/>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NH’s Family to Family Health Information Center. Staffed by trained parents of children and young adults.  Our families represent the full experience of development and include family members with special health care needs / disabilities. </a:t>
            </a:r>
            <a:endParaRPr kumimoji="0" sz="2000" b="1"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44" name="Google Shape;144;g12615b58bbb_2_7"/>
          <p:cNvPicPr preferRelativeResize="0"/>
          <p:nvPr/>
        </p:nvPicPr>
        <p:blipFill rotWithShape="1">
          <a:blip r:embed="rId5">
            <a:alphaModFix/>
          </a:blip>
          <a:srcRect/>
          <a:stretch/>
        </p:blipFill>
        <p:spPr>
          <a:xfrm>
            <a:off x="7752102" y="5454946"/>
            <a:ext cx="2692050" cy="794875"/>
          </a:xfrm>
          <a:prstGeom prst="rect">
            <a:avLst/>
          </a:prstGeom>
          <a:noFill/>
          <a:ln>
            <a:noFill/>
          </a:ln>
        </p:spPr>
      </p:pic>
    </p:spTree>
    <p:extLst>
      <p:ext uri="{BB962C8B-B14F-4D97-AF65-F5344CB8AC3E}">
        <p14:creationId xmlns:p14="http://schemas.microsoft.com/office/powerpoint/2010/main" val="3147938210"/>
      </p:ext>
    </p:extLst>
  </p:cSld>
  <p:clrMapOvr>
    <a:masterClrMapping/>
  </p:clrMapOvr>
  <mc:AlternateContent xmlns:mc="http://schemas.openxmlformats.org/markup-compatibility/2006" xmlns:p14="http://schemas.microsoft.com/office/powerpoint/2010/main">
    <mc:Choice Requires="p14">
      <p:transition spd="slow" p14:dur="2000" advTm="94700"/>
    </mc:Choice>
    <mc:Fallback xmlns="">
      <p:transition spd="slow" advTm="947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sp>
        <p:nvSpPr>
          <p:cNvPr id="7" name="Footer Placeholder 3">
            <a:extLst>
              <a:ext uri="{FF2B5EF4-FFF2-40B4-BE49-F238E27FC236}">
                <a16:creationId xmlns:a16="http://schemas.microsoft.com/office/drawing/2014/main" id="{4AD7C360-F264-49F2-B08F-B0E130B8A15D}"/>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6CB777D-0A3E-EE44-8084-29610F9096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89662" y="897189"/>
            <a:ext cx="4317474" cy="5459162"/>
          </a:xfrm>
          <a:prstGeom prst="rect">
            <a:avLst/>
          </a:prstGeom>
          <a:ln w="88900" cap="sq" cmpd="thickThin">
            <a:solidFill>
              <a:schemeClr val="accent6"/>
            </a:solidFill>
            <a:prstDash val="solid"/>
            <a:miter lim="800000"/>
          </a:ln>
          <a:effectLst>
            <a:innerShdw blurRad="76200">
              <a:srgbClr val="000000"/>
            </a:innerShdw>
          </a:effectLst>
        </p:spPr>
      </p:pic>
      <p:sp>
        <p:nvSpPr>
          <p:cNvPr id="10" name="Rectangle 4" descr="Large confetti">
            <a:extLst>
              <a:ext uri="{FF2B5EF4-FFF2-40B4-BE49-F238E27FC236}">
                <a16:creationId xmlns:a16="http://schemas.microsoft.com/office/drawing/2014/main" id="{20BFA817-BA4C-D545-B752-DAE0231B0258}"/>
              </a:ext>
            </a:extLst>
          </p:cNvPr>
          <p:cNvSpPr txBox="1">
            <a:spLocks noChangeArrowheads="1"/>
          </p:cNvSpPr>
          <p:nvPr/>
        </p:nvSpPr>
        <p:spPr>
          <a:xfrm>
            <a:off x="2856740" y="136524"/>
            <a:ext cx="6730319" cy="80648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Features of ASQ:SE-2</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Calibri"/>
                <a:ea typeface="+mj-ea"/>
                <a:cs typeface="+mj-cs"/>
              </a:rPr>
              <a:t>Summary Sheet</a:t>
            </a:r>
          </a:p>
        </p:txBody>
      </p:sp>
    </p:spTree>
    <p:extLst>
      <p:ext uri="{BB962C8B-B14F-4D97-AF65-F5344CB8AC3E}">
        <p14:creationId xmlns:p14="http://schemas.microsoft.com/office/powerpoint/2010/main" val="501839026"/>
      </p:ext>
    </p:extLst>
  </p:cSld>
  <p:clrMapOvr>
    <a:masterClrMapping/>
  </p:clrMapOvr>
  <mc:AlternateContent xmlns:mc="http://schemas.openxmlformats.org/markup-compatibility/2006" xmlns:p14="http://schemas.microsoft.com/office/powerpoint/2010/main">
    <mc:Choice Requires="p14">
      <p:transition spd="slow" p14:dur="2000" advTm="164339"/>
    </mc:Choice>
    <mc:Fallback xmlns="">
      <p:transition spd="slow" advTm="16433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descr="Large confetti"/>
          <p:cNvSpPr>
            <a:spLocks noChangeArrowheads="1"/>
          </p:cNvSpPr>
          <p:nvPr/>
        </p:nvSpPr>
        <p:spPr bwMode="auto">
          <a:xfrm>
            <a:off x="2590800" y="533400"/>
            <a:ext cx="7391400" cy="11684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6 Month ASQ:SE-2 Cutoff Chart</a:t>
            </a:r>
          </a:p>
        </p:txBody>
      </p:sp>
      <p:sp>
        <p:nvSpPr>
          <p:cNvPr id="8" name="TextBox 7"/>
          <p:cNvSpPr txBox="1"/>
          <p:nvPr/>
        </p:nvSpPr>
        <p:spPr>
          <a:xfrm>
            <a:off x="8184550" y="4579724"/>
            <a:ext cx="2147640" cy="892552"/>
          </a:xfrm>
          <a:prstGeom prst="rect">
            <a:avLst/>
          </a:prstGeom>
          <a:noFill/>
        </p:spPr>
        <p:txBody>
          <a:bodyPr wrap="none" rtlCol="0">
            <a:spAutoFit/>
          </a:bodyPr>
          <a:lstStyle>
            <a:defPPr>
              <a:defRPr lang="en-US"/>
            </a:defPPr>
            <a:lvl1pPr>
              <a:defRPr sz="28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End of Chart </a:t>
            </a:r>
            <a:br>
              <a:rPr kumimoji="0" lang="en-US" sz="2800" b="1"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90th Percentile </a:t>
            </a:r>
          </a:p>
        </p:txBody>
      </p:sp>
      <p:sp>
        <p:nvSpPr>
          <p:cNvPr id="13" name="TextBox 12"/>
          <p:cNvSpPr txBox="1"/>
          <p:nvPr/>
        </p:nvSpPr>
        <p:spPr>
          <a:xfrm>
            <a:off x="3878749" y="3979094"/>
            <a:ext cx="342900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Monitor area </a:t>
            </a:r>
            <a:br>
              <a:rPr kumimoji="0" lang="en-US" sz="2800" b="1"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65</a:t>
            </a:r>
            <a:r>
              <a:rPr kumimoji="0" lang="en-US" sz="2400" b="0" i="0" u="none" strike="noStrike" kern="1200" cap="none" spc="0" normalizeH="0" baseline="30000" noProof="0" dirty="0">
                <a:ln>
                  <a:noFill/>
                </a:ln>
                <a:solidFill>
                  <a:prstClr val="black"/>
                </a:solidFill>
                <a:effectLst/>
                <a:uLnTx/>
                <a:uFillTx/>
                <a:latin typeface="Calibri"/>
                <a:ea typeface="+mn-ea"/>
                <a:cs typeface="+mn-cs"/>
              </a:rPr>
              <a:t>th</a:t>
            </a:r>
            <a:r>
              <a:rPr kumimoji="0" lang="en-US" sz="2400" b="0" i="0" u="none" strike="noStrike" kern="1200" cap="none" spc="0" normalizeH="0" baseline="0" noProof="0" dirty="0">
                <a:ln>
                  <a:noFill/>
                </a:ln>
                <a:solidFill>
                  <a:prstClr val="black"/>
                </a:solidFill>
                <a:effectLst/>
                <a:uLnTx/>
                <a:uFillTx/>
                <a:latin typeface="Calibri"/>
                <a:ea typeface="+mn-ea"/>
                <a:cs typeface="+mn-cs"/>
              </a:rPr>
              <a:t> Percentile</a:t>
            </a:r>
          </a:p>
        </p:txBody>
      </p:sp>
      <p:sp>
        <p:nvSpPr>
          <p:cNvPr id="18" name="TextBox 17"/>
          <p:cNvSpPr txBox="1"/>
          <p:nvPr/>
        </p:nvSpPr>
        <p:spPr>
          <a:xfrm>
            <a:off x="7203671" y="4115239"/>
            <a:ext cx="11910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Cutoff </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496" y="2550785"/>
            <a:ext cx="7918175" cy="894312"/>
          </a:xfrm>
          <a:prstGeom prst="rect">
            <a:avLst/>
          </a:prstGeom>
        </p:spPr>
      </p:pic>
      <p:sp>
        <p:nvSpPr>
          <p:cNvPr id="23" name="Line 12"/>
          <p:cNvSpPr>
            <a:spLocks noChangeShapeType="1"/>
          </p:cNvSpPr>
          <p:nvPr/>
        </p:nvSpPr>
        <p:spPr bwMode="auto">
          <a:xfrm flipV="1">
            <a:off x="6553201" y="3119859"/>
            <a:ext cx="731953" cy="892551"/>
          </a:xfrm>
          <a:prstGeom prst="line">
            <a:avLst/>
          </a:prstGeom>
          <a:noFill/>
          <a:ln w="57150" cmpd="thinThick">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12"/>
          <p:cNvSpPr>
            <a:spLocks noChangeShapeType="1"/>
          </p:cNvSpPr>
          <p:nvPr/>
        </p:nvSpPr>
        <p:spPr bwMode="auto">
          <a:xfrm flipV="1">
            <a:off x="8300746" y="3365610"/>
            <a:ext cx="538454" cy="790693"/>
          </a:xfrm>
          <a:prstGeom prst="line">
            <a:avLst/>
          </a:prstGeom>
          <a:noFill/>
          <a:ln w="57150" cmpd="thinThick">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Line 12"/>
          <p:cNvSpPr>
            <a:spLocks noChangeShapeType="1"/>
          </p:cNvSpPr>
          <p:nvPr/>
        </p:nvSpPr>
        <p:spPr bwMode="auto">
          <a:xfrm flipV="1">
            <a:off x="9211359" y="3437210"/>
            <a:ext cx="639970" cy="1142514"/>
          </a:xfrm>
          <a:prstGeom prst="line">
            <a:avLst/>
          </a:prstGeom>
          <a:noFill/>
          <a:ln w="57150" cmpd="thinThick">
            <a:solidFill>
              <a:schemeClr val="tx1"/>
            </a:solidFill>
            <a:round/>
            <a:headEnd/>
            <a:tailEnd type="stealth" w="lg"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ooter Placeholder 3">
            <a:extLst>
              <a:ext uri="{FF2B5EF4-FFF2-40B4-BE49-F238E27FC236}">
                <a16:creationId xmlns:a16="http://schemas.microsoft.com/office/drawing/2014/main" id="{691054BD-6B4C-44E2-B204-313DE275B83D}"/>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8415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descr="Large confetti"/>
          <p:cNvSpPr txBox="1">
            <a:spLocks noChangeArrowheads="1"/>
          </p:cNvSpPr>
          <p:nvPr/>
        </p:nvSpPr>
        <p:spPr>
          <a:xfrm>
            <a:off x="2667000" y="394019"/>
            <a:ext cx="7391400" cy="11176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Interpreting Results/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Factors to Consider</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sp>
        <p:nvSpPr>
          <p:cNvPr id="7" name="Footer Placeholder 3">
            <a:extLst>
              <a:ext uri="{FF2B5EF4-FFF2-40B4-BE49-F238E27FC236}">
                <a16:creationId xmlns:a16="http://schemas.microsoft.com/office/drawing/2014/main" id="{68B411AF-F5CD-448A-A155-9461CA0D8AFA}"/>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1" y="2209800"/>
            <a:ext cx="8082591" cy="2819400"/>
          </a:xfrm>
          <a:prstGeom prst="rect">
            <a:avLst/>
          </a:prstGeom>
          <a:ln>
            <a:solidFill>
              <a:schemeClr val="accent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8515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descr="Large confetti"/>
          <p:cNvSpPr txBox="1">
            <a:spLocks noChangeArrowheads="1"/>
          </p:cNvSpPr>
          <p:nvPr/>
        </p:nvSpPr>
        <p:spPr>
          <a:xfrm>
            <a:off x="2643261" y="337273"/>
            <a:ext cx="7134079" cy="94722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Interpreting Results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j-ea"/>
                <a:cs typeface="+mj-cs"/>
              </a:rPr>
              <a:t>Factors to consider before making follow-up decision</a:t>
            </a:r>
          </a:p>
        </p:txBody>
      </p:sp>
      <p:sp>
        <p:nvSpPr>
          <p:cNvPr id="3" name="TextBox 2"/>
          <p:cNvSpPr txBox="1"/>
          <p:nvPr/>
        </p:nvSpPr>
        <p:spPr>
          <a:xfrm>
            <a:off x="2111229" y="2345146"/>
            <a:ext cx="3481990" cy="3323987"/>
          </a:xfrm>
          <a:prstGeom prst="rect">
            <a:avLst/>
          </a:prstGeom>
          <a:noFill/>
        </p:spPr>
        <p:txBody>
          <a:bodyPr wrap="square" rtlCol="0">
            <a:spAutoFit/>
          </a:bodyPr>
          <a:lstStyle/>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Does child act same way at home and in child care or preschool?</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Is the setting new or unfamiliar to the child?</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Is the setting a good match for the child’s temperament?</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Is the child reinforced for certain behaviors?</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554558" y="3078561"/>
            <a:ext cx="6857998" cy="700881"/>
          </a:xfrm>
          <a:prstGeom prst="rect">
            <a:avLst/>
          </a:prstGeom>
          <a:noFill/>
          <a:ln>
            <a:noFill/>
          </a:ln>
        </p:spPr>
      </p:pic>
      <p:sp>
        <p:nvSpPr>
          <p:cNvPr id="14" name="TextBox 13">
            <a:extLst>
              <a:ext uri="{FF2B5EF4-FFF2-40B4-BE49-F238E27FC236}">
                <a16:creationId xmlns:a16="http://schemas.microsoft.com/office/drawing/2014/main" id="{33CDB2C8-28C5-4F41-8BA4-92E21FD8BFD8}"/>
              </a:ext>
            </a:extLst>
          </p:cNvPr>
          <p:cNvSpPr txBox="1"/>
          <p:nvPr/>
        </p:nvSpPr>
        <p:spPr>
          <a:xfrm>
            <a:off x="6332498" y="2053723"/>
            <a:ext cx="3912241"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Have another caregiver fill out ASQ:SE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Analyze caregiving environment to determine if supporting or compromising child’s behaviors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Provide parenting support and education to the parent in the home environment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Consider a functional behavioral analysis to determine function of behavior and create positive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behaviorial</a:t>
            </a:r>
            <a:r>
              <a:rPr kumimoji="0" lang="en-US" sz="2000" b="1" i="0" u="none" strike="noStrike" kern="1200" cap="none" spc="0" normalizeH="0" baseline="0" noProof="0" dirty="0">
                <a:ln>
                  <a:noFill/>
                </a:ln>
                <a:solidFill>
                  <a:prstClr val="black"/>
                </a:solidFill>
                <a:effectLst/>
                <a:uLnTx/>
                <a:uFillTx/>
                <a:latin typeface="Calibri"/>
                <a:ea typeface="+mn-ea"/>
                <a:cs typeface="+mn-cs"/>
              </a:rPr>
              <a:t> support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1FEBB6E6-A1F3-234A-BE59-7C4EAD6B583D}"/>
              </a:ext>
            </a:extLst>
          </p:cNvPr>
          <p:cNvSpPr/>
          <p:nvPr/>
        </p:nvSpPr>
        <p:spPr>
          <a:xfrm>
            <a:off x="5987094" y="1468949"/>
            <a:ext cx="407130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Examples of Follow-Up</a:t>
            </a:r>
            <a:endParaRPr kumimoji="0" lang="en-US" sz="2400" b="0" i="0" u="sng"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A4429295-B078-CC44-8208-D2D81485AB86}"/>
              </a:ext>
            </a:extLst>
          </p:cNvPr>
          <p:cNvSpPr/>
          <p:nvPr/>
        </p:nvSpPr>
        <p:spPr>
          <a:xfrm>
            <a:off x="2468480" y="1483461"/>
            <a:ext cx="306693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Time/Setting:</a:t>
            </a:r>
          </a:p>
        </p:txBody>
      </p:sp>
      <p:sp>
        <p:nvSpPr>
          <p:cNvPr id="23" name="Right Arrow 22">
            <a:extLst>
              <a:ext uri="{FF2B5EF4-FFF2-40B4-BE49-F238E27FC236}">
                <a16:creationId xmlns:a16="http://schemas.microsoft.com/office/drawing/2014/main" id="{99AB8C64-3CE5-9A4D-999A-F6009A561E0B}"/>
              </a:ext>
            </a:extLst>
          </p:cNvPr>
          <p:cNvSpPr/>
          <p:nvPr/>
        </p:nvSpPr>
        <p:spPr>
          <a:xfrm rot="20942627">
            <a:off x="5719900" y="2445012"/>
            <a:ext cx="606528" cy="322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ight Arrow 25">
            <a:extLst>
              <a:ext uri="{FF2B5EF4-FFF2-40B4-BE49-F238E27FC236}">
                <a16:creationId xmlns:a16="http://schemas.microsoft.com/office/drawing/2014/main" id="{3AF6527B-C8F1-354B-AAE4-4017E25D09F1}"/>
              </a:ext>
            </a:extLst>
          </p:cNvPr>
          <p:cNvSpPr/>
          <p:nvPr/>
        </p:nvSpPr>
        <p:spPr>
          <a:xfrm rot="20557539">
            <a:off x="5428983" y="3348209"/>
            <a:ext cx="832762" cy="370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a:extLst>
              <a:ext uri="{FF2B5EF4-FFF2-40B4-BE49-F238E27FC236}">
                <a16:creationId xmlns:a16="http://schemas.microsoft.com/office/drawing/2014/main" id="{EE2EB244-F747-8144-985A-13B37E3EBCDD}"/>
              </a:ext>
            </a:extLst>
          </p:cNvPr>
          <p:cNvSpPr/>
          <p:nvPr/>
        </p:nvSpPr>
        <p:spPr>
          <a:xfrm>
            <a:off x="5627642" y="4348202"/>
            <a:ext cx="670432" cy="296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ight Arrow 27">
            <a:extLst>
              <a:ext uri="{FF2B5EF4-FFF2-40B4-BE49-F238E27FC236}">
                <a16:creationId xmlns:a16="http://schemas.microsoft.com/office/drawing/2014/main" id="{099D4F94-194D-414D-A790-8699D7AF1DB6}"/>
              </a:ext>
            </a:extLst>
          </p:cNvPr>
          <p:cNvSpPr/>
          <p:nvPr/>
        </p:nvSpPr>
        <p:spPr>
          <a:xfrm>
            <a:off x="5462179" y="5071122"/>
            <a:ext cx="856878" cy="330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oter Placeholder 3">
            <a:extLst>
              <a:ext uri="{FF2B5EF4-FFF2-40B4-BE49-F238E27FC236}">
                <a16:creationId xmlns:a16="http://schemas.microsoft.com/office/drawing/2014/main" id="{C34C38BC-2FE7-4C56-B460-B38C26987F80}"/>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ASQ®-3 and ASQ®:SE-2 Training Materials by J Squires, J Farrell, J Clifford, S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Yockelson</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E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Twombly</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and L Potter                       Copyright © 2021 Brookes Publishing Co. All rights reserved. www.agesandstages.com</a:t>
            </a:r>
          </a:p>
        </p:txBody>
      </p:sp>
    </p:spTree>
    <p:extLst>
      <p:ext uri="{BB962C8B-B14F-4D97-AF65-F5344CB8AC3E}">
        <p14:creationId xmlns:p14="http://schemas.microsoft.com/office/powerpoint/2010/main" val="18380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descr="Large confetti"/>
          <p:cNvSpPr txBox="1">
            <a:spLocks noChangeArrowheads="1"/>
          </p:cNvSpPr>
          <p:nvPr/>
        </p:nvSpPr>
        <p:spPr>
          <a:xfrm>
            <a:off x="2643261" y="337273"/>
            <a:ext cx="7134079" cy="95471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Interpreting Results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j-ea"/>
                <a:cs typeface="+mj-cs"/>
              </a:rPr>
              <a:t>Factors to consider before making follow-up decision</a:t>
            </a:r>
          </a:p>
        </p:txBody>
      </p:sp>
      <p:sp>
        <p:nvSpPr>
          <p:cNvPr id="3" name="TextBox 2"/>
          <p:cNvSpPr txBox="1"/>
          <p:nvPr/>
        </p:nvSpPr>
        <p:spPr>
          <a:xfrm>
            <a:off x="2224882" y="2174641"/>
            <a:ext cx="3566318" cy="4124206"/>
          </a:xfrm>
          <a:prstGeom prst="rect">
            <a:avLst/>
          </a:prstGeom>
          <a:noFill/>
        </p:spPr>
        <p:txBody>
          <a:bodyPr wrap="square" rtlCol="0">
            <a:spAutoFit/>
          </a:bodyPr>
          <a:lstStyle/>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Is behavior related to developmental stage? </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Can behavior be attributed to a developmental delay or SPD?</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Are child’s skills at age level in the following domains? (FM, GM, problem solving, communication, personal-social)</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554558" y="3078561"/>
            <a:ext cx="6857998" cy="700881"/>
          </a:xfrm>
          <a:prstGeom prst="rect">
            <a:avLst/>
          </a:prstGeom>
          <a:noFill/>
          <a:ln>
            <a:noFill/>
          </a:ln>
        </p:spPr>
      </p:pic>
      <p:sp>
        <p:nvSpPr>
          <p:cNvPr id="5" name="Rectangle 4">
            <a:extLst>
              <a:ext uri="{FF2B5EF4-FFF2-40B4-BE49-F238E27FC236}">
                <a16:creationId xmlns:a16="http://schemas.microsoft.com/office/drawing/2014/main" id="{1FEBB6E6-A1F3-234A-BE59-7C4EAD6B583D}"/>
              </a:ext>
            </a:extLst>
          </p:cNvPr>
          <p:cNvSpPr/>
          <p:nvPr/>
        </p:nvSpPr>
        <p:spPr>
          <a:xfrm>
            <a:off x="5987094" y="1452125"/>
            <a:ext cx="407130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Examples of Follow-Up</a:t>
            </a:r>
            <a:endParaRPr kumimoji="0" lang="en-US" sz="2400" b="0" i="0" u="sng"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A4429295-B078-CC44-8208-D2D81485AB86}"/>
              </a:ext>
            </a:extLst>
          </p:cNvPr>
          <p:cNvSpPr/>
          <p:nvPr/>
        </p:nvSpPr>
        <p:spPr>
          <a:xfrm>
            <a:off x="2270539" y="1428662"/>
            <a:ext cx="320235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Development:</a:t>
            </a:r>
          </a:p>
        </p:txBody>
      </p:sp>
      <p:sp>
        <p:nvSpPr>
          <p:cNvPr id="23" name="Right Arrow 22">
            <a:extLst>
              <a:ext uri="{FF2B5EF4-FFF2-40B4-BE49-F238E27FC236}">
                <a16:creationId xmlns:a16="http://schemas.microsoft.com/office/drawing/2014/main" id="{99AB8C64-3CE5-9A4D-999A-F6009A561E0B}"/>
              </a:ext>
            </a:extLst>
          </p:cNvPr>
          <p:cNvSpPr/>
          <p:nvPr/>
        </p:nvSpPr>
        <p:spPr>
          <a:xfrm>
            <a:off x="5321614" y="2400741"/>
            <a:ext cx="880607" cy="438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ight Arrow 25">
            <a:extLst>
              <a:ext uri="{FF2B5EF4-FFF2-40B4-BE49-F238E27FC236}">
                <a16:creationId xmlns:a16="http://schemas.microsoft.com/office/drawing/2014/main" id="{3AF6527B-C8F1-354B-AAE4-4017E25D09F1}"/>
              </a:ext>
            </a:extLst>
          </p:cNvPr>
          <p:cNvSpPr/>
          <p:nvPr/>
        </p:nvSpPr>
        <p:spPr>
          <a:xfrm>
            <a:off x="5330417" y="3755655"/>
            <a:ext cx="841275" cy="423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a:extLst>
              <a:ext uri="{FF2B5EF4-FFF2-40B4-BE49-F238E27FC236}">
                <a16:creationId xmlns:a16="http://schemas.microsoft.com/office/drawing/2014/main" id="{EE2EB244-F747-8144-985A-13B37E3EBCDD}"/>
              </a:ext>
            </a:extLst>
          </p:cNvPr>
          <p:cNvSpPr/>
          <p:nvPr/>
        </p:nvSpPr>
        <p:spPr>
          <a:xfrm>
            <a:off x="5484271" y="4809275"/>
            <a:ext cx="726029" cy="466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oter Placeholder 3">
            <a:extLst>
              <a:ext uri="{FF2B5EF4-FFF2-40B4-BE49-F238E27FC236}">
                <a16:creationId xmlns:a16="http://schemas.microsoft.com/office/drawing/2014/main" id="{C34C38BC-2FE7-4C56-B460-B38C26987F80}"/>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ASQ®-3 and ASQ®:SE-2 Training Materials by J Squires, J Farrell, J Clifford, S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Yockelson</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E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Twombly</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and L Potter                       Copyright © 2021 Brookes Publishing Co. All rights reserved. www.agesandstages.com</a:t>
            </a:r>
          </a:p>
        </p:txBody>
      </p:sp>
      <p:sp>
        <p:nvSpPr>
          <p:cNvPr id="6" name="TextBox 5"/>
          <p:cNvSpPr txBox="1"/>
          <p:nvPr/>
        </p:nvSpPr>
        <p:spPr>
          <a:xfrm>
            <a:off x="6210300" y="2094403"/>
            <a:ext cx="4362303"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Provide developmental information (e.g. SE development guides, activities), positive behavior management suggestions, </a:t>
            </a:r>
            <a:r>
              <a:rPr kumimoji="0" lang="en-US" sz="2200" b="1" i="0" u="none" strike="noStrike" kern="1200" cap="none" spc="0" normalizeH="0" baseline="0" noProof="0" dirty="0" err="1">
                <a:ln>
                  <a:noFill/>
                </a:ln>
                <a:solidFill>
                  <a:prstClr val="black"/>
                </a:solidFill>
                <a:effectLst/>
                <a:uLnTx/>
                <a:uFillTx/>
                <a:latin typeface="Calibri"/>
                <a:ea typeface="+mn-ea"/>
                <a:cs typeface="+mn-cs"/>
              </a:rPr>
              <a:t>etc</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Screen using the ASQ-3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Refer child to early intervention or special education agency if concerned or screening tool indicates a need for further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95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descr="Large confetti"/>
          <p:cNvSpPr txBox="1">
            <a:spLocks noChangeArrowheads="1"/>
          </p:cNvSpPr>
          <p:nvPr/>
        </p:nvSpPr>
        <p:spPr>
          <a:xfrm>
            <a:off x="2643261" y="337273"/>
            <a:ext cx="7134079" cy="102452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Interpreting Results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j-ea"/>
                <a:cs typeface="+mj-cs"/>
              </a:rPr>
              <a:t>Factors to consider before making follow-up decision</a:t>
            </a:r>
          </a:p>
        </p:txBody>
      </p:sp>
      <p:sp>
        <p:nvSpPr>
          <p:cNvPr id="3" name="TextBox 2"/>
          <p:cNvSpPr txBox="1"/>
          <p:nvPr/>
        </p:nvSpPr>
        <p:spPr>
          <a:xfrm>
            <a:off x="2128761" y="2189509"/>
            <a:ext cx="3481990" cy="4124206"/>
          </a:xfrm>
          <a:prstGeom prst="rect">
            <a:avLst/>
          </a:prstGeom>
          <a:noFill/>
        </p:spPr>
        <p:txBody>
          <a:bodyPr wrap="square" rtlCol="0">
            <a:spAutoFit/>
          </a:bodyPr>
          <a:lstStyle/>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Is the child’s behavior related to health of biological factors?</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Has the child had a recent medical checkup?</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Have the following been considered as behavioral influences? (Lack of sleep, hunger, meds, allergies, exposure to drugs in utero, </a:t>
            </a:r>
            <a:r>
              <a:rPr kumimoji="0" lang="en-US" sz="2200" b="1" i="0" u="none" strike="noStrike" kern="1200" cap="none" spc="0" normalizeH="0" baseline="0" noProof="0" dirty="0" err="1">
                <a:ln>
                  <a:noFill/>
                </a:ln>
                <a:solidFill>
                  <a:prstClr val="black"/>
                </a:solidFill>
                <a:effectLst/>
                <a:uLnTx/>
                <a:uFillTx/>
                <a:latin typeface="Calibri"/>
                <a:ea typeface="+mn-ea"/>
                <a:cs typeface="+mn-cs"/>
              </a:rPr>
              <a:t>etc</a:t>
            </a:r>
            <a:r>
              <a:rPr kumimoji="0" lang="en-US" sz="22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554558" y="3078561"/>
            <a:ext cx="6857998" cy="700881"/>
          </a:xfrm>
          <a:prstGeom prst="rect">
            <a:avLst/>
          </a:prstGeom>
          <a:noFill/>
          <a:ln>
            <a:noFill/>
          </a:ln>
        </p:spPr>
      </p:pic>
      <p:sp>
        <p:nvSpPr>
          <p:cNvPr id="14" name="TextBox 13">
            <a:extLst>
              <a:ext uri="{FF2B5EF4-FFF2-40B4-BE49-F238E27FC236}">
                <a16:creationId xmlns:a16="http://schemas.microsoft.com/office/drawing/2014/main" id="{33CDB2C8-28C5-4F41-8BA4-92E21FD8BFD8}"/>
              </a:ext>
            </a:extLst>
          </p:cNvPr>
          <p:cNvSpPr txBox="1"/>
          <p:nvPr/>
        </p:nvSpPr>
        <p:spPr>
          <a:xfrm>
            <a:off x="6726452" y="4511536"/>
            <a:ext cx="39122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1FEBB6E6-A1F3-234A-BE59-7C4EAD6B583D}"/>
              </a:ext>
            </a:extLst>
          </p:cNvPr>
          <p:cNvSpPr/>
          <p:nvPr/>
        </p:nvSpPr>
        <p:spPr>
          <a:xfrm>
            <a:off x="5987094" y="1530275"/>
            <a:ext cx="407130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Examples of Follow-Up</a:t>
            </a:r>
            <a:endParaRPr kumimoji="0" lang="en-US" sz="2400" b="0" i="0" u="sng"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A4429295-B078-CC44-8208-D2D81485AB86}"/>
              </a:ext>
            </a:extLst>
          </p:cNvPr>
          <p:cNvSpPr/>
          <p:nvPr/>
        </p:nvSpPr>
        <p:spPr>
          <a:xfrm>
            <a:off x="2643260" y="1456260"/>
            <a:ext cx="17411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Health:</a:t>
            </a:r>
          </a:p>
        </p:txBody>
      </p:sp>
      <p:sp>
        <p:nvSpPr>
          <p:cNvPr id="28" name="Right Arrow 27">
            <a:extLst>
              <a:ext uri="{FF2B5EF4-FFF2-40B4-BE49-F238E27FC236}">
                <a16:creationId xmlns:a16="http://schemas.microsoft.com/office/drawing/2014/main" id="{099D4F94-194D-414D-A790-8699D7AF1DB6}"/>
              </a:ext>
            </a:extLst>
          </p:cNvPr>
          <p:cNvSpPr/>
          <p:nvPr/>
        </p:nvSpPr>
        <p:spPr>
          <a:xfrm>
            <a:off x="5889244" y="3865986"/>
            <a:ext cx="563316" cy="314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oter Placeholder 3">
            <a:extLst>
              <a:ext uri="{FF2B5EF4-FFF2-40B4-BE49-F238E27FC236}">
                <a16:creationId xmlns:a16="http://schemas.microsoft.com/office/drawing/2014/main" id="{C34C38BC-2FE7-4C56-B460-B38C26987F80}"/>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ASQ®-3 and ASQ®:SE-2 Training Materials by J Squires, J Farrell, J Clifford, S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Yockelson</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E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Twombly</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and L Potter                       Copyright © 2021 Brookes Publishing Co. All rights reserved. www.agesandstages.com</a:t>
            </a:r>
          </a:p>
        </p:txBody>
      </p:sp>
      <p:sp>
        <p:nvSpPr>
          <p:cNvPr id="6" name="Rectangle 5"/>
          <p:cNvSpPr/>
          <p:nvPr/>
        </p:nvSpPr>
        <p:spPr>
          <a:xfrm>
            <a:off x="6493592" y="2343505"/>
            <a:ext cx="3954503" cy="38164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Refer child to his or her PCP. Addressing behavioral concern to determine if there is a biological/medical cause, and make referrals or follow-up as indicated within the health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Keep in close contact with family regarding all aspects of child’s health</a:t>
            </a:r>
          </a:p>
        </p:txBody>
      </p:sp>
      <p:sp>
        <p:nvSpPr>
          <p:cNvPr id="7" name="Right Brace 6"/>
          <p:cNvSpPr/>
          <p:nvPr/>
        </p:nvSpPr>
        <p:spPr>
          <a:xfrm>
            <a:off x="5226251" y="1886595"/>
            <a:ext cx="1100982" cy="4273339"/>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084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descr="Large confetti"/>
          <p:cNvSpPr txBox="1">
            <a:spLocks noChangeArrowheads="1"/>
          </p:cNvSpPr>
          <p:nvPr/>
        </p:nvSpPr>
        <p:spPr>
          <a:xfrm>
            <a:off x="2643261" y="337273"/>
            <a:ext cx="7134079" cy="935181"/>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Interpreting Results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j-ea"/>
                <a:cs typeface="+mj-cs"/>
              </a:rPr>
              <a:t>Factors to consider before making follow-up decision</a:t>
            </a:r>
          </a:p>
        </p:txBody>
      </p:sp>
      <p:sp>
        <p:nvSpPr>
          <p:cNvPr id="3" name="TextBox 2"/>
          <p:cNvSpPr txBox="1"/>
          <p:nvPr/>
        </p:nvSpPr>
        <p:spPr>
          <a:xfrm>
            <a:off x="2224883" y="2196127"/>
            <a:ext cx="3696701" cy="3600986"/>
          </a:xfrm>
          <a:prstGeom prst="rect">
            <a:avLst/>
          </a:prstGeom>
          <a:noFill/>
        </p:spPr>
        <p:txBody>
          <a:bodyPr wrap="square" rtlCol="0">
            <a:spAutoFit/>
          </a:bodyPr>
          <a:lstStyle/>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What is the child’s native language? </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Is the “problem” behavior within the cultural norm for this child’s family?</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Is the parent/child relationship influencing the child’s ASQ:SE-2 results?</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Has the child been affected by stressful or traumatic events (ongoing, past, present)?</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554558" y="3078561"/>
            <a:ext cx="6857998" cy="700881"/>
          </a:xfrm>
          <a:prstGeom prst="rect">
            <a:avLst/>
          </a:prstGeom>
          <a:noFill/>
          <a:ln>
            <a:noFill/>
          </a:ln>
        </p:spPr>
      </p:pic>
      <p:sp>
        <p:nvSpPr>
          <p:cNvPr id="14" name="TextBox 13">
            <a:extLst>
              <a:ext uri="{FF2B5EF4-FFF2-40B4-BE49-F238E27FC236}">
                <a16:creationId xmlns:a16="http://schemas.microsoft.com/office/drawing/2014/main" id="{33CDB2C8-28C5-4F41-8BA4-92E21FD8BFD8}"/>
              </a:ext>
            </a:extLst>
          </p:cNvPr>
          <p:cNvSpPr txBox="1"/>
          <p:nvPr/>
        </p:nvSpPr>
        <p:spPr>
          <a:xfrm>
            <a:off x="6205626" y="1769170"/>
            <a:ext cx="4232123"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Determine if language or translation issues may be influencing parents responses to items  (misunderstanding intent)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Work with family directly to understand, or consider a community health worker or cultural broker to determine if behavior is within cultural norm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Support parent’s understanding of SE needs of young child; provide resources on services available to parent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If child has moved to a new safe &amp; nurturing environment, consider waiting before referring. If unsafe or neglectful environment, refer child to CPS or other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1FEBB6E6-A1F3-234A-BE59-7C4EAD6B583D}"/>
              </a:ext>
            </a:extLst>
          </p:cNvPr>
          <p:cNvSpPr/>
          <p:nvPr/>
        </p:nvSpPr>
        <p:spPr>
          <a:xfrm>
            <a:off x="6089709" y="1236194"/>
            <a:ext cx="4106009"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dirty="0">
                <a:ln>
                  <a:noFill/>
                </a:ln>
                <a:solidFill>
                  <a:prstClr val="black"/>
                </a:solidFill>
                <a:effectLst/>
                <a:uLnTx/>
                <a:uFillTx/>
                <a:latin typeface="Calibri"/>
                <a:ea typeface="+mn-ea"/>
                <a:cs typeface="+mn-cs"/>
              </a:rPr>
              <a:t>Examples of Follow-Up</a:t>
            </a:r>
            <a:endParaRPr kumimoji="0" lang="en-US" sz="3000" b="0" i="0" u="sng"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A4429295-B078-CC44-8208-D2D81485AB86}"/>
              </a:ext>
            </a:extLst>
          </p:cNvPr>
          <p:cNvSpPr/>
          <p:nvPr/>
        </p:nvSpPr>
        <p:spPr>
          <a:xfrm>
            <a:off x="2333152" y="1400459"/>
            <a:ext cx="349749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Family/Culture:</a:t>
            </a:r>
          </a:p>
        </p:txBody>
      </p:sp>
      <p:sp>
        <p:nvSpPr>
          <p:cNvPr id="23" name="Right Arrow 22">
            <a:extLst>
              <a:ext uri="{FF2B5EF4-FFF2-40B4-BE49-F238E27FC236}">
                <a16:creationId xmlns:a16="http://schemas.microsoft.com/office/drawing/2014/main" id="{99AB8C64-3CE5-9A4D-999A-F6009A561E0B}"/>
              </a:ext>
            </a:extLst>
          </p:cNvPr>
          <p:cNvSpPr/>
          <p:nvPr/>
        </p:nvSpPr>
        <p:spPr>
          <a:xfrm>
            <a:off x="5343634" y="2228257"/>
            <a:ext cx="631924" cy="256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a:extLst>
              <a:ext uri="{FF2B5EF4-FFF2-40B4-BE49-F238E27FC236}">
                <a16:creationId xmlns:a16="http://schemas.microsoft.com/office/drawing/2014/main" id="{EE2EB244-F747-8144-985A-13B37E3EBCDD}"/>
              </a:ext>
            </a:extLst>
          </p:cNvPr>
          <p:cNvSpPr/>
          <p:nvPr/>
        </p:nvSpPr>
        <p:spPr>
          <a:xfrm rot="279202">
            <a:off x="5511927" y="3228525"/>
            <a:ext cx="625721" cy="295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ight Arrow 27">
            <a:extLst>
              <a:ext uri="{FF2B5EF4-FFF2-40B4-BE49-F238E27FC236}">
                <a16:creationId xmlns:a16="http://schemas.microsoft.com/office/drawing/2014/main" id="{099D4F94-194D-414D-A790-8699D7AF1DB6}"/>
              </a:ext>
            </a:extLst>
          </p:cNvPr>
          <p:cNvSpPr/>
          <p:nvPr/>
        </p:nvSpPr>
        <p:spPr>
          <a:xfrm rot="1991737">
            <a:off x="5546552" y="4318678"/>
            <a:ext cx="665694" cy="307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oter Placeholder 3">
            <a:extLst>
              <a:ext uri="{FF2B5EF4-FFF2-40B4-BE49-F238E27FC236}">
                <a16:creationId xmlns:a16="http://schemas.microsoft.com/office/drawing/2014/main" id="{C34C38BC-2FE7-4C56-B460-B38C26987F80}"/>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ASQ®-3 and ASQ®:SE-2 Training Materials by J Squires, J Farrell, J Clifford, S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Yockelson</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E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Twombly</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and L Potter                       Copyright © 2021 Brookes Publishing Co. All rights reserved. www.agesandstages.com</a:t>
            </a:r>
          </a:p>
        </p:txBody>
      </p:sp>
      <p:sp>
        <p:nvSpPr>
          <p:cNvPr id="16" name="Right Arrow 15">
            <a:extLst>
              <a:ext uri="{FF2B5EF4-FFF2-40B4-BE49-F238E27FC236}">
                <a16:creationId xmlns:a16="http://schemas.microsoft.com/office/drawing/2014/main" id="{099D4F94-194D-414D-A790-8699D7AF1DB6}"/>
              </a:ext>
            </a:extLst>
          </p:cNvPr>
          <p:cNvSpPr/>
          <p:nvPr/>
        </p:nvSpPr>
        <p:spPr>
          <a:xfrm rot="341197">
            <a:off x="5468355" y="5345896"/>
            <a:ext cx="665694" cy="307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518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descr="Large confetti"/>
          <p:cNvSpPr txBox="1">
            <a:spLocks noChangeArrowheads="1"/>
          </p:cNvSpPr>
          <p:nvPr/>
        </p:nvSpPr>
        <p:spPr>
          <a:xfrm>
            <a:off x="2643261" y="337273"/>
            <a:ext cx="7134079" cy="94722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Interpreting Results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j-ea"/>
                <a:cs typeface="+mj-cs"/>
              </a:rPr>
              <a:t>Factors to consider before making follow-up decision</a:t>
            </a:r>
          </a:p>
        </p:txBody>
      </p:sp>
      <p:sp>
        <p:nvSpPr>
          <p:cNvPr id="3" name="TextBox 2"/>
          <p:cNvSpPr txBox="1"/>
          <p:nvPr/>
        </p:nvSpPr>
        <p:spPr>
          <a:xfrm>
            <a:off x="2159630" y="1926897"/>
            <a:ext cx="3908264" cy="4401205"/>
          </a:xfrm>
          <a:prstGeom prst="rect">
            <a:avLst/>
          </a:prstGeom>
          <a:noFill/>
        </p:spPr>
        <p:txBody>
          <a:bodyPr wrap="square" rtlCol="0">
            <a:spAutoFit/>
          </a:bodyPr>
          <a:lstStyle/>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Did the parent or caregiver express any concerns about child’s behavior?</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What is the intensity and frequency of behavior or concern?</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Are individual factors of parent or child (e.g. temperament) related to parent’s concerns?</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Is the behavior typical or atypical given the child’s developmental stage?</a:t>
            </a:r>
          </a:p>
          <a:p>
            <a:pPr marL="0" marR="0" lvl="0" indent="-457200" algn="l" defTabSz="914400" rtl="0" eaLnBrk="1" fontAlgn="auto" latinLnBrk="0" hangingPunct="1">
              <a:lnSpc>
                <a:spcPct val="100000"/>
              </a:lnSpc>
              <a:spcBef>
                <a:spcPts val="0"/>
              </a:spcBef>
              <a:spcAft>
                <a:spcPts val="1200"/>
              </a:spcAft>
              <a:buClrTx/>
              <a:buSzTx/>
              <a:buFont typeface="Wingdings" charset="2"/>
              <a:buChar char="v"/>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554558" y="3078561"/>
            <a:ext cx="6857998" cy="700881"/>
          </a:xfrm>
          <a:prstGeom prst="rect">
            <a:avLst/>
          </a:prstGeom>
          <a:noFill/>
          <a:ln>
            <a:noFill/>
          </a:ln>
        </p:spPr>
      </p:pic>
      <p:sp>
        <p:nvSpPr>
          <p:cNvPr id="14" name="TextBox 13">
            <a:extLst>
              <a:ext uri="{FF2B5EF4-FFF2-40B4-BE49-F238E27FC236}">
                <a16:creationId xmlns:a16="http://schemas.microsoft.com/office/drawing/2014/main" id="{33CDB2C8-28C5-4F41-8BA4-92E21FD8BFD8}"/>
              </a:ext>
            </a:extLst>
          </p:cNvPr>
          <p:cNvSpPr txBox="1"/>
          <p:nvPr/>
        </p:nvSpPr>
        <p:spPr>
          <a:xfrm>
            <a:off x="6460776" y="1998744"/>
            <a:ext cx="415447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“Can you tell me more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Provide developmental information, parenting education/support,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etc</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Listen carefully to all parent concerns. Support parent in identifying and accessing resources and supports within community to address concerns (e.g. support agencies to access basic needs such as food/housing, respite care, counseling,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etc</a:t>
            </a:r>
            <a:r>
              <a:rPr kumimoji="0" lang="en-US" sz="18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Refer child for behavioral or mental health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eval</a:t>
            </a:r>
            <a:r>
              <a:rPr kumimoji="0" lang="en-US" sz="1800" b="1" i="0" u="none" strike="noStrike" kern="1200" cap="none" spc="0" normalizeH="0" baseline="0" noProof="0" dirty="0">
                <a:ln>
                  <a:noFill/>
                </a:ln>
                <a:solidFill>
                  <a:prstClr val="black"/>
                </a:solidFill>
                <a:effectLst/>
                <a:uLnTx/>
                <a:uFillTx/>
                <a:latin typeface="Calibri"/>
                <a:ea typeface="+mn-ea"/>
                <a:cs typeface="+mn-cs"/>
              </a:rPr>
              <a:t>. if concerns persist and are atypical for child’s 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1FEBB6E6-A1F3-234A-BE59-7C4EAD6B583D}"/>
              </a:ext>
            </a:extLst>
          </p:cNvPr>
          <p:cNvSpPr/>
          <p:nvPr/>
        </p:nvSpPr>
        <p:spPr>
          <a:xfrm>
            <a:off x="6167570" y="1378748"/>
            <a:ext cx="407130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Examples of Follow-Up</a:t>
            </a:r>
            <a:endParaRPr kumimoji="0" lang="en-US" sz="2400" b="0" i="0" u="sng"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A4429295-B078-CC44-8208-D2D81485AB86}"/>
              </a:ext>
            </a:extLst>
          </p:cNvPr>
          <p:cNvSpPr/>
          <p:nvPr/>
        </p:nvSpPr>
        <p:spPr>
          <a:xfrm>
            <a:off x="2045606" y="1247122"/>
            <a:ext cx="379975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Parent Concerns:</a:t>
            </a:r>
          </a:p>
        </p:txBody>
      </p:sp>
      <p:sp>
        <p:nvSpPr>
          <p:cNvPr id="23" name="Right Arrow 22">
            <a:extLst>
              <a:ext uri="{FF2B5EF4-FFF2-40B4-BE49-F238E27FC236}">
                <a16:creationId xmlns:a16="http://schemas.microsoft.com/office/drawing/2014/main" id="{99AB8C64-3CE5-9A4D-999A-F6009A561E0B}"/>
              </a:ext>
            </a:extLst>
          </p:cNvPr>
          <p:cNvSpPr/>
          <p:nvPr/>
        </p:nvSpPr>
        <p:spPr>
          <a:xfrm>
            <a:off x="6067894" y="3715207"/>
            <a:ext cx="440582" cy="399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ooter Placeholder 3">
            <a:extLst>
              <a:ext uri="{FF2B5EF4-FFF2-40B4-BE49-F238E27FC236}">
                <a16:creationId xmlns:a16="http://schemas.microsoft.com/office/drawing/2014/main" id="{C34C38BC-2FE7-4C56-B460-B38C26987F80}"/>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ASQ®-3 and ASQ®:SE-2 Training Materials by J Squires, J Farrell, J Clifford, S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Yockelson</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E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Twombly</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and L Potter                       Copyright © 2021 Brookes Publishing Co. All rights reserved. www.agesandstages.com</a:t>
            </a:r>
          </a:p>
        </p:txBody>
      </p:sp>
      <p:sp>
        <p:nvSpPr>
          <p:cNvPr id="2" name="Right Brace 1"/>
          <p:cNvSpPr/>
          <p:nvPr/>
        </p:nvSpPr>
        <p:spPr>
          <a:xfrm>
            <a:off x="5666706" y="2011621"/>
            <a:ext cx="656752" cy="3827678"/>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63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descr="Large confetti"/>
          <p:cNvSpPr txBox="1">
            <a:spLocks noChangeArrowheads="1"/>
          </p:cNvSpPr>
          <p:nvPr/>
        </p:nvSpPr>
        <p:spPr>
          <a:xfrm>
            <a:off x="2667000" y="457200"/>
            <a:ext cx="7391400" cy="11176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Interpreting Results</a:t>
            </a:r>
          </a:p>
        </p:txBody>
      </p:sp>
      <p:sp>
        <p:nvSpPr>
          <p:cNvPr id="6" name="Rectangle 8"/>
          <p:cNvSpPr txBox="1">
            <a:spLocks noChangeArrowheads="1"/>
          </p:cNvSpPr>
          <p:nvPr/>
        </p:nvSpPr>
        <p:spPr>
          <a:xfrm>
            <a:off x="2819401" y="2055043"/>
            <a:ext cx="7239000" cy="377072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If concerns about child behavior persist after factors have been considered, refer the child (with parental consent) for a early childhood behavioral or mental health evaluation</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sp>
        <p:nvSpPr>
          <p:cNvPr id="7" name="Footer Placeholder 3">
            <a:extLst>
              <a:ext uri="{FF2B5EF4-FFF2-40B4-BE49-F238E27FC236}">
                <a16:creationId xmlns:a16="http://schemas.microsoft.com/office/drawing/2014/main" id="{68B411AF-F5CD-448A-A155-9461CA0D8AFA}"/>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ASQ®-3 and ASQ®:SE-2 Training Materials by J Squires, J Farrell, J Clifford, S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Yockelson</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E </a:t>
            </a:r>
            <a:r>
              <a:rPr kumimoji="0" lang="en-US" sz="1200" b="0" i="0" u="none" strike="noStrike" kern="1200" cap="none" spc="0" normalizeH="0" baseline="0" noProof="0" dirty="0" err="1">
                <a:ln>
                  <a:noFill/>
                </a:ln>
                <a:solidFill>
                  <a:prstClr val="black">
                    <a:tint val="75000"/>
                  </a:prstClr>
                </a:solidFill>
                <a:effectLst/>
                <a:uLnTx/>
                <a:uFillTx/>
                <a:latin typeface="Calibri"/>
                <a:ea typeface="+mn-ea"/>
                <a:cs typeface="+mn-cs"/>
              </a:rPr>
              <a:t>Twombly</a:t>
            </a: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and L Potter                       Copyright © 2021 Brookes Publishing Co. All rights reserved. www.agesandstages.com</a:t>
            </a:r>
          </a:p>
        </p:txBody>
      </p:sp>
    </p:spTree>
    <p:extLst>
      <p:ext uri="{BB962C8B-B14F-4D97-AF65-F5344CB8AC3E}">
        <p14:creationId xmlns:p14="http://schemas.microsoft.com/office/powerpoint/2010/main" val="735430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descr="Large confetti"/>
          <p:cNvSpPr txBox="1">
            <a:spLocks noChangeArrowheads="1"/>
          </p:cNvSpPr>
          <p:nvPr/>
        </p:nvSpPr>
        <p:spPr>
          <a:xfrm>
            <a:off x="2750740" y="314327"/>
            <a:ext cx="7010400" cy="114299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Recommended Follow-up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j-ea"/>
                <a:cs typeface="+mj-cs"/>
              </a:rPr>
              <a:t>(HANDOUTS: ASQ:SE-2 Activities and Developmental Guidance)</a:t>
            </a:r>
          </a:p>
        </p:txBody>
      </p:sp>
      <p:sp>
        <p:nvSpPr>
          <p:cNvPr id="6" name="Rectangle 8"/>
          <p:cNvSpPr txBox="1">
            <a:spLocks noChangeArrowheads="1"/>
          </p:cNvSpPr>
          <p:nvPr/>
        </p:nvSpPr>
        <p:spPr>
          <a:xfrm>
            <a:off x="2590799" y="1624688"/>
            <a:ext cx="7967221" cy="4725312"/>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Result is “on-schedule” (below Monitor area)</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533400" marR="0" lvl="1" indent="-4667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Provide ASQ:SE-2 activities and monitor</a:t>
            </a:r>
          </a:p>
          <a:p>
            <a:pPr marL="533400" marR="0" lvl="1" indent="-4667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Follow-up on any parent concerns</a:t>
            </a:r>
            <a:endParaRPr kumimoji="0" lang="en-US" sz="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8" name="Footer Placeholder 4"/>
          <p:cNvSpPr>
            <a:spLocks noGrp="1"/>
          </p:cNvSpPr>
          <p:nvPr>
            <p:ph type="ftr" sz="quarter" idx="11"/>
          </p:nvPr>
        </p:nvSpPr>
        <p:spPr>
          <a:xfrm>
            <a:off x="2224882" y="6264276"/>
            <a:ext cx="8062119" cy="5937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pic>
        <p:nvPicPr>
          <p:cNvPr id="10" name="Picture 9">
            <a:extLst>
              <a:ext uri="{FF2B5EF4-FFF2-40B4-BE49-F238E27FC236}">
                <a16:creationId xmlns:a16="http://schemas.microsoft.com/office/drawing/2014/main" id="{A08554BE-6AFC-814E-8C98-13C710D80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229" y="3438138"/>
            <a:ext cx="6102368" cy="291821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EBCB72AD-8A0D-8B47-B1E2-F203C9A42F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417" y="4619099"/>
            <a:ext cx="5272349" cy="4052352"/>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A09F9199-4DDB-4BB0-B5B3-07CF54928A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8860" y="3269716"/>
            <a:ext cx="2141309" cy="2827198"/>
          </a:xfrm>
          <a:prstGeom prst="rect">
            <a:avLst/>
          </a:prstGeom>
        </p:spPr>
      </p:pic>
    </p:spTree>
    <p:extLst>
      <p:ext uri="{BB962C8B-B14F-4D97-AF65-F5344CB8AC3E}">
        <p14:creationId xmlns:p14="http://schemas.microsoft.com/office/powerpoint/2010/main" val="103862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49"/>
        <p:cNvGrpSpPr/>
        <p:nvPr/>
      </p:nvGrpSpPr>
      <p:grpSpPr>
        <a:xfrm>
          <a:off x="0" y="0"/>
          <a:ext cx="0" cy="0"/>
          <a:chOff x="0" y="0"/>
          <a:chExt cx="0" cy="0"/>
        </a:xfrm>
      </p:grpSpPr>
      <p:pic>
        <p:nvPicPr>
          <p:cNvPr id="150" name="Google Shape;150;g12615b58bbb_2_16" descr="ribbons online.jpg"/>
          <p:cNvPicPr preferRelativeResize="0"/>
          <p:nvPr/>
        </p:nvPicPr>
        <p:blipFill rotWithShape="1">
          <a:blip r:embed="rId3">
            <a:alphaModFix/>
          </a:blip>
          <a:srcRect/>
          <a:stretch/>
        </p:blipFill>
        <p:spPr>
          <a:xfrm>
            <a:off x="9732963" y="0"/>
            <a:ext cx="925512" cy="6858000"/>
          </a:xfrm>
          <a:prstGeom prst="rect">
            <a:avLst/>
          </a:prstGeom>
          <a:noFill/>
          <a:ln>
            <a:noFill/>
          </a:ln>
        </p:spPr>
      </p:pic>
      <p:sp>
        <p:nvSpPr>
          <p:cNvPr id="151" name="Google Shape;151;g12615b58bbb_2_16" descr="Large confetti"/>
          <p:cNvSpPr txBox="1">
            <a:spLocks noGrp="1"/>
          </p:cNvSpPr>
          <p:nvPr>
            <p:ph type="title"/>
          </p:nvPr>
        </p:nvSpPr>
        <p:spPr>
          <a:xfrm>
            <a:off x="2166950" y="482200"/>
            <a:ext cx="7396800" cy="6020700"/>
          </a:xfrm>
          <a:prstGeom prst="rect">
            <a:avLst/>
          </a:prstGeom>
          <a:gradFill>
            <a:gsLst>
              <a:gs pos="0">
                <a:srgbClr val="DAFEA4"/>
              </a:gs>
              <a:gs pos="35000">
                <a:srgbClr val="E3FEBF"/>
              </a:gs>
              <a:gs pos="100000">
                <a:srgbClr val="F4FEE6"/>
              </a:gs>
            </a:gsLst>
            <a:lin ang="16200038" scaled="0"/>
          </a:gradFill>
          <a:ln w="9525" cap="flat" cmpd="sng">
            <a:solidFill>
              <a:srgbClr val="97B853"/>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rmAutofit/>
          </a:bodyPr>
          <a:lstStyle/>
          <a:p>
            <a:pPr>
              <a:buSzPts val="4400"/>
            </a:pPr>
            <a:r>
              <a:rPr lang="en-US" b="1"/>
              <a:t>What is Watch Me Grow?</a:t>
            </a:r>
            <a:endParaRPr b="1"/>
          </a:p>
          <a:p>
            <a:pPr>
              <a:buSzPts val="4400"/>
            </a:pPr>
            <a:endParaRPr b="1"/>
          </a:p>
          <a:p>
            <a:pPr>
              <a:buSzPts val="4400"/>
            </a:pPr>
            <a:endParaRPr b="1"/>
          </a:p>
          <a:p>
            <a:pPr>
              <a:buSzPts val="4400"/>
            </a:pPr>
            <a:endParaRPr b="1"/>
          </a:p>
          <a:p>
            <a:pPr>
              <a:buSzPts val="4400"/>
            </a:pPr>
            <a:endParaRPr b="1"/>
          </a:p>
          <a:p>
            <a:pPr>
              <a:buSzPts val="4400"/>
            </a:pPr>
            <a:endParaRPr b="1"/>
          </a:p>
          <a:p>
            <a:pPr>
              <a:buSzPts val="4400"/>
            </a:pPr>
            <a:endParaRPr b="1"/>
          </a:p>
          <a:p>
            <a:pPr>
              <a:buSzPts val="4400"/>
            </a:pPr>
            <a:endParaRPr b="1"/>
          </a:p>
        </p:txBody>
      </p:sp>
      <p:sp>
        <p:nvSpPr>
          <p:cNvPr id="152" name="Google Shape;152;g12615b58bbb_2_16"/>
          <p:cNvSpPr txBox="1">
            <a:spLocks noGrp="1"/>
          </p:cNvSpPr>
          <p:nvPr>
            <p:ph type="sldNum" idx="12"/>
          </p:nvPr>
        </p:nvSpPr>
        <p:spPr>
          <a:xfrm>
            <a:off x="7599363" y="6502846"/>
            <a:ext cx="21336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pic>
        <p:nvPicPr>
          <p:cNvPr id="154" name="Google Shape;154;g12615b58bbb_2_16"/>
          <p:cNvPicPr preferRelativeResize="0"/>
          <p:nvPr/>
        </p:nvPicPr>
        <p:blipFill>
          <a:blip r:embed="rId4">
            <a:alphaModFix/>
          </a:blip>
          <a:stretch>
            <a:fillRect/>
          </a:stretch>
        </p:blipFill>
        <p:spPr>
          <a:xfrm>
            <a:off x="3296388" y="1874526"/>
            <a:ext cx="5137924" cy="4048649"/>
          </a:xfrm>
          <a:prstGeom prst="rect">
            <a:avLst/>
          </a:prstGeom>
          <a:noFill/>
          <a:ln>
            <a:noFill/>
          </a:ln>
        </p:spPr>
      </p:pic>
    </p:spTree>
    <p:extLst>
      <p:ext uri="{BB962C8B-B14F-4D97-AF65-F5344CB8AC3E}">
        <p14:creationId xmlns:p14="http://schemas.microsoft.com/office/powerpoint/2010/main" val="3533394823"/>
      </p:ext>
    </p:extLst>
  </p:cSld>
  <p:clrMapOvr>
    <a:masterClrMapping/>
  </p:clrMapOvr>
  <mc:AlternateContent xmlns:mc="http://schemas.openxmlformats.org/markup-compatibility/2006" xmlns:p14="http://schemas.microsoft.com/office/powerpoint/2010/main">
    <mc:Choice Requires="p14">
      <p:transition spd="slow" p14:dur="2000" advTm="6292"/>
    </mc:Choice>
    <mc:Fallback xmlns="">
      <p:transition spd="slow" advTm="629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descr="Large confetti"/>
          <p:cNvSpPr txBox="1">
            <a:spLocks noChangeArrowheads="1"/>
          </p:cNvSpPr>
          <p:nvPr/>
        </p:nvSpPr>
        <p:spPr>
          <a:xfrm>
            <a:off x="2945275" y="248707"/>
            <a:ext cx="7010400" cy="1142999"/>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Recommended Follow-up</a:t>
            </a:r>
          </a:p>
        </p:txBody>
      </p:sp>
      <p:sp>
        <p:nvSpPr>
          <p:cNvPr id="6" name="Rectangle 8"/>
          <p:cNvSpPr txBox="1">
            <a:spLocks noChangeArrowheads="1"/>
          </p:cNvSpPr>
          <p:nvPr/>
        </p:nvSpPr>
        <p:spPr>
          <a:xfrm>
            <a:off x="2605882" y="1616074"/>
            <a:ext cx="8062119" cy="4597400"/>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Result is in Monitor area</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466725" marR="0" lvl="1" indent="-4445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Follow up on concerns</a:t>
            </a:r>
          </a:p>
          <a:p>
            <a:pPr marL="466725" marR="0" lvl="1" indent="-4445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Provide information, education, and support and </a:t>
            </a:r>
            <a:br>
              <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br>
            <a:r>
              <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re-administer ASQ:SE-2 </a:t>
            </a:r>
          </a:p>
          <a:p>
            <a:pPr marL="466725" marR="0" lvl="1" indent="-4445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Consider referral if results indicate lack of competence behaviors</a:t>
            </a:r>
          </a:p>
        </p:txBody>
      </p:sp>
      <p:sp>
        <p:nvSpPr>
          <p:cNvPr id="8" name="Footer Placeholder 4"/>
          <p:cNvSpPr>
            <a:spLocks noGrp="1"/>
          </p:cNvSpPr>
          <p:nvPr>
            <p:ph type="ftr" sz="quarter" idx="11"/>
          </p:nvPr>
        </p:nvSpPr>
        <p:spPr>
          <a:xfrm>
            <a:off x="2224882" y="6264276"/>
            <a:ext cx="8062119" cy="5937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pic>
        <p:nvPicPr>
          <p:cNvPr id="10" name="Picture 9">
            <a:extLst>
              <a:ext uri="{FF2B5EF4-FFF2-40B4-BE49-F238E27FC236}">
                <a16:creationId xmlns:a16="http://schemas.microsoft.com/office/drawing/2014/main" id="{D67F9B3A-EB09-F149-8519-0D8719D07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39040">
            <a:off x="5296990" y="4711459"/>
            <a:ext cx="2492701" cy="328978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170519A-25E1-2542-A710-D8477285F6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8007" y="4536475"/>
            <a:ext cx="2518324" cy="3301696"/>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002BCB8-91E7-2643-9B88-4EBD47ED1E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65795">
            <a:off x="7940818" y="4800709"/>
            <a:ext cx="2345989" cy="311128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B74E4C3-91E5-9846-929E-5EB6B0758EB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981199" y="4623257"/>
            <a:ext cx="1843628" cy="2346927"/>
          </a:xfrm>
          <a:prstGeom prst="rect">
            <a:avLst/>
          </a:prstGeom>
        </p:spPr>
      </p:pic>
    </p:spTree>
    <p:extLst>
      <p:ext uri="{BB962C8B-B14F-4D97-AF65-F5344CB8AC3E}">
        <p14:creationId xmlns:p14="http://schemas.microsoft.com/office/powerpoint/2010/main" val="699309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7">
            <a:extLst>
              <a:ext uri="{FF2B5EF4-FFF2-40B4-BE49-F238E27FC236}">
                <a16:creationId xmlns:a16="http://schemas.microsoft.com/office/drawing/2014/main" id="{0A2A026F-477C-7F48-B13C-5D15AAD46A94}"/>
              </a:ext>
            </a:extLst>
          </p:cNvPr>
          <p:cNvSpPr txBox="1">
            <a:spLocks noChangeArrowheads="1"/>
          </p:cNvSpPr>
          <p:nvPr/>
        </p:nvSpPr>
        <p:spPr bwMode="auto">
          <a:xfrm>
            <a:off x="2635625" y="1561166"/>
            <a:ext cx="57912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200150" indent="-2857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 Resources for Self-Regulation.</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800100" marR="0" lvl="1" indent="-3429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Age-Appropriate Newsletter</a:t>
            </a:r>
          </a:p>
          <a:p>
            <a:pPr marL="800100" marR="0" lvl="1" indent="-3429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Age-Appropriate P/C activities</a:t>
            </a:r>
          </a:p>
          <a:p>
            <a:pPr marL="800100" marR="0" lvl="1" indent="-3429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Calming Tip Sheet</a:t>
            </a:r>
          </a:p>
          <a:p>
            <a:pPr marL="800100" marR="0" lvl="1" indent="-342900" algn="l" defTabSz="914400" rtl="0" eaLnBrk="1" fontAlgn="auto" latinLnBrk="0" hangingPunct="1">
              <a:lnSpc>
                <a:spcPct val="100000"/>
              </a:lnSpc>
              <a:spcBef>
                <a:spcPts val="0"/>
              </a:spcBef>
              <a:spcAft>
                <a:spcPts val="600"/>
              </a:spcAft>
              <a:buClrTx/>
              <a:buSzTx/>
              <a:buFont typeface="Wingdings" pitchFamily="2" charset="2"/>
              <a:buChar char="ü"/>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Special Topic Tip Sheets:</a:t>
            </a:r>
          </a:p>
          <a:p>
            <a:pPr marL="12001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Calming a Colicky Baby</a:t>
            </a:r>
          </a:p>
          <a:p>
            <a:pPr marL="12001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Caring for Yourself</a:t>
            </a:r>
          </a:p>
          <a:p>
            <a:pPr marL="12001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Media and Technology</a:t>
            </a:r>
          </a:p>
          <a:p>
            <a:pPr marL="12001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Routines and Your Child</a:t>
            </a:r>
          </a:p>
          <a:p>
            <a:pPr marL="12001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Stress and Your Child</a:t>
            </a:r>
          </a:p>
          <a:p>
            <a:pPr marL="120015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Positive Discipline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48131" name="Picture 8">
            <a:extLst>
              <a:ext uri="{FF2B5EF4-FFF2-40B4-BE49-F238E27FC236}">
                <a16:creationId xmlns:a16="http://schemas.microsoft.com/office/drawing/2014/main" id="{69F72F8E-9A23-4F4C-A9FB-9D2A3AA3F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13" t="17567" r="48985" b="6261"/>
          <a:stretch>
            <a:fillRect/>
          </a:stretch>
        </p:blipFill>
        <p:spPr bwMode="auto">
          <a:xfrm>
            <a:off x="7696200" y="1594690"/>
            <a:ext cx="2531123" cy="473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5AE3E85-B2DA-3B44-A79E-94D8F5332791}"/>
              </a:ext>
            </a:extLst>
          </p:cNvPr>
          <p:cNvPicPr>
            <a:picLocks noChangeAspect="1"/>
          </p:cNvPicPr>
          <p:nvPr/>
        </p:nvPicPr>
        <p:blipFill rotWithShape="1">
          <a:blip r:embed="rId4">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sp>
        <p:nvSpPr>
          <p:cNvPr id="8" name="Rectangle 7" descr="Large confetti">
            <a:extLst>
              <a:ext uri="{FF2B5EF4-FFF2-40B4-BE49-F238E27FC236}">
                <a16:creationId xmlns:a16="http://schemas.microsoft.com/office/drawing/2014/main" id="{C1A93941-88DD-9A42-A442-862F322F9D09}"/>
              </a:ext>
            </a:extLst>
          </p:cNvPr>
          <p:cNvSpPr txBox="1">
            <a:spLocks noChangeArrowheads="1"/>
          </p:cNvSpPr>
          <p:nvPr/>
        </p:nvSpPr>
        <p:spPr>
          <a:xfrm>
            <a:off x="2667002" y="193862"/>
            <a:ext cx="6857999" cy="117773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j-ea"/>
                <a:cs typeface="+mj-cs"/>
              </a:rPr>
              <a:t>ASQ:SE-2 </a:t>
            </a:r>
            <a:r>
              <a:rPr kumimoji="0" lang="en-US" sz="4000" b="0" i="1" u="none" strike="noStrike" kern="1200" cap="none" spc="0" normalizeH="0" baseline="0" noProof="0" dirty="0">
                <a:ln>
                  <a:noFill/>
                </a:ln>
                <a:solidFill>
                  <a:prstClr val="black"/>
                </a:solidFill>
                <a:effectLst/>
                <a:uLnTx/>
                <a:uFillTx/>
                <a:latin typeface="Calibri"/>
                <a:ea typeface="+mj-ea"/>
                <a:cs typeface="+mj-cs"/>
              </a:rPr>
              <a:t>Learning Activities</a:t>
            </a:r>
          </a:p>
        </p:txBody>
      </p:sp>
      <p:sp>
        <p:nvSpPr>
          <p:cNvPr id="9" name="Footer Placeholder 3">
            <a:extLst>
              <a:ext uri="{FF2B5EF4-FFF2-40B4-BE49-F238E27FC236}">
                <a16:creationId xmlns:a16="http://schemas.microsoft.com/office/drawing/2014/main" id="{FF1F0310-1FFA-40AC-939C-98EDB762F51E}"/>
              </a:ext>
            </a:extLst>
          </p:cNvPr>
          <p:cNvSpPr>
            <a:spLocks noGrp="1"/>
          </p:cNvSpPr>
          <p:nvPr>
            <p:ph type="ftr" sz="quarter" idx="11"/>
          </p:nvPr>
        </p:nvSpPr>
        <p:spPr>
          <a:xfrm>
            <a:off x="2362200" y="6416676"/>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id="{64444089-784E-B044-9402-D823CCD1BA6E}"/>
              </a:ext>
            </a:extLst>
          </p:cNvPr>
          <p:cNvCxnSpPr>
            <a:cxnSpLocks/>
          </p:cNvCxnSpPr>
          <p:nvPr/>
        </p:nvCxnSpPr>
        <p:spPr>
          <a:xfrm flipH="1" flipV="1">
            <a:off x="7162801" y="1981200"/>
            <a:ext cx="2057401" cy="175260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828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descr="Large confetti"/>
          <p:cNvSpPr txBox="1">
            <a:spLocks noChangeArrowheads="1"/>
          </p:cNvSpPr>
          <p:nvPr/>
        </p:nvSpPr>
        <p:spPr>
          <a:xfrm>
            <a:off x="2703512" y="493713"/>
            <a:ext cx="7493000" cy="112236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Examples of Recommended Follow-up</a:t>
            </a:r>
          </a:p>
        </p:txBody>
      </p:sp>
      <p:sp>
        <p:nvSpPr>
          <p:cNvPr id="6" name="Rectangle 5"/>
          <p:cNvSpPr txBox="1">
            <a:spLocks noChangeArrowheads="1"/>
          </p:cNvSpPr>
          <p:nvPr/>
        </p:nvSpPr>
        <p:spPr>
          <a:xfrm>
            <a:off x="2703512" y="1873250"/>
            <a:ext cx="7874000" cy="44831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3500" b="1" i="0" u="sng" strike="noStrike" kern="1200" cap="none" spc="0" normalizeH="0" baseline="0" noProof="0" dirty="0">
                <a:ln>
                  <a:noFill/>
                </a:ln>
                <a:solidFill>
                  <a:prstClr val="black"/>
                </a:solidFill>
                <a:effectLst/>
                <a:uLnTx/>
                <a:uFillTx/>
                <a:latin typeface="Calibri"/>
                <a:ea typeface="+mn-ea"/>
                <a:cs typeface="+mn-cs"/>
              </a:rPr>
              <a:t>Result is in Referral area (above cutoff)</a:t>
            </a:r>
          </a:p>
          <a:p>
            <a:pPr marL="0" marR="0" lvl="1" indent="-457200" algn="l" defTabSz="914400" rtl="0" eaLnBrk="1" fontAlgn="auto" latinLnBrk="0" hangingPunct="1">
              <a:lnSpc>
                <a:spcPct val="100000"/>
              </a:lnSpc>
              <a:spcBef>
                <a:spcPts val="600"/>
              </a:spcBef>
              <a:spcAft>
                <a:spcPts val="0"/>
              </a:spcAft>
              <a:buClrTx/>
              <a:buSzTx/>
              <a:buFont typeface="Wingdings" charset="2"/>
              <a:buChar char="§"/>
              <a:tabLst/>
              <a:defRPr/>
            </a:pPr>
            <a:r>
              <a:rPr kumimoji="0" lang="en-US" sz="3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Provide ASQ:SE-2 learning activities and monitor</a:t>
            </a:r>
            <a:endParaRPr kumimoji="0" lang="en-US" sz="30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1" indent="-457200" algn="l" defTabSz="914400" rtl="0" eaLnBrk="1" fontAlgn="auto" latinLnBrk="0" hangingPunct="1">
              <a:lnSpc>
                <a:spcPct val="90000"/>
              </a:lnSpc>
              <a:spcBef>
                <a:spcPts val="600"/>
              </a:spcBef>
              <a:spcAft>
                <a:spcPts val="0"/>
              </a:spcAft>
              <a:buClrTx/>
              <a:buSzTx/>
              <a:buFont typeface="Wingdings" charset="2"/>
              <a:buChar char="§"/>
              <a:tabLst/>
              <a:defRPr/>
            </a:pPr>
            <a:r>
              <a:rPr kumimoji="0" lang="en-US" sz="3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Refer to primary health care provider</a:t>
            </a:r>
          </a:p>
          <a:p>
            <a:pPr marL="0" marR="0" lvl="1" indent="-457200" algn="l" defTabSz="914400" rtl="0" eaLnBrk="1" fontAlgn="auto" latinLnBrk="0" hangingPunct="1">
              <a:lnSpc>
                <a:spcPct val="90000"/>
              </a:lnSpc>
              <a:spcBef>
                <a:spcPts val="600"/>
              </a:spcBef>
              <a:spcAft>
                <a:spcPts val="0"/>
              </a:spcAft>
              <a:buClrTx/>
              <a:buSzTx/>
              <a:buFont typeface="Wingdings" charset="2"/>
              <a:buChar char="§"/>
              <a:tabLst/>
              <a:defRPr/>
            </a:pPr>
            <a:r>
              <a:rPr kumimoji="0" lang="en-US" sz="3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Consider referral to local community agencies:</a:t>
            </a:r>
          </a:p>
          <a:p>
            <a:pPr marL="1371600" marR="0" lvl="2" indent="-4572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Parenting groups/Home Visiting</a:t>
            </a:r>
          </a:p>
          <a:p>
            <a:pPr marL="1371600" marR="0" lvl="2" indent="-4572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Early Head Start/Head Start</a:t>
            </a:r>
          </a:p>
          <a:p>
            <a:pPr marL="1371600" marR="0" lvl="2" indent="-4572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Feeding/Sleeping clinics</a:t>
            </a:r>
          </a:p>
          <a:p>
            <a:pPr marL="1371600" marR="0" lvl="2" indent="-4572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Faith based groups</a:t>
            </a:r>
          </a:p>
          <a:p>
            <a:pPr marL="457200" marR="0" lvl="0" indent="-457200" algn="l" defTabSz="914400" rtl="0" eaLnBrk="1" fontAlgn="auto" latinLnBrk="0" hangingPunct="1">
              <a:lnSpc>
                <a:spcPct val="90000"/>
              </a:lnSpc>
              <a:spcBef>
                <a:spcPct val="20000"/>
              </a:spcBef>
              <a:spcAft>
                <a:spcPts val="0"/>
              </a:spcAft>
              <a:buClrTx/>
              <a:buSzTx/>
              <a:buFont typeface="Wingdings" charset="2"/>
              <a:buChar char="§"/>
              <a:tabLst/>
              <a:defRPr/>
            </a:pPr>
            <a:r>
              <a:rPr kumimoji="0" lang="en-US" sz="3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Refer to EI/ECSE</a:t>
            </a:r>
          </a:p>
          <a:p>
            <a:pPr marL="457200" marR="0" lvl="0" indent="-457200" algn="l" defTabSz="914400" rtl="0" eaLnBrk="1" fontAlgn="auto" latinLnBrk="0" hangingPunct="1">
              <a:lnSpc>
                <a:spcPct val="90000"/>
              </a:lnSpc>
              <a:spcBef>
                <a:spcPct val="20000"/>
              </a:spcBef>
              <a:spcAft>
                <a:spcPts val="0"/>
              </a:spcAft>
              <a:buClrTx/>
              <a:buSzTx/>
              <a:buFont typeface="Wingdings" charset="2"/>
              <a:buChar char="§"/>
              <a:tabLst/>
              <a:defRPr/>
            </a:pPr>
            <a:r>
              <a:rPr kumimoji="0" lang="en-US" sz="30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Refer for Behavioral Health evaluation</a:t>
            </a:r>
          </a:p>
          <a:p>
            <a:pPr marL="1257300" marR="0" lvl="2" indent="-342900" algn="l" defTabSz="914400" rtl="0" eaLnBrk="1" fontAlgn="auto" latinLnBrk="0" hangingPunct="1">
              <a:lnSpc>
                <a:spcPct val="90000"/>
              </a:lnSpc>
              <a:spcBef>
                <a:spcPct val="20000"/>
              </a:spcBef>
              <a:spcAft>
                <a:spcPts val="0"/>
              </a:spcAft>
              <a:buClrTx/>
              <a:buSzTx/>
              <a:buFont typeface="Wingdings" charset="2"/>
              <a:buChar char="§"/>
              <a:tabLst/>
              <a:defRPr/>
            </a:pPr>
            <a:endParaRPr kumimoji="0" lang="en-US" sz="24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914400" marR="0" lvl="1" indent="-4572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914400" marR="0" lvl="1" indent="-4572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sp>
        <p:nvSpPr>
          <p:cNvPr id="9" name="Footer Placeholder 3">
            <a:extLst>
              <a:ext uri="{FF2B5EF4-FFF2-40B4-BE49-F238E27FC236}">
                <a16:creationId xmlns:a16="http://schemas.microsoft.com/office/drawing/2014/main" id="{12659873-96E2-4309-A288-EB54319D5C2F}"/>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6991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descr="Large confetti"/>
          <p:cNvSpPr txBox="1">
            <a:spLocks noChangeArrowheads="1"/>
          </p:cNvSpPr>
          <p:nvPr/>
        </p:nvSpPr>
        <p:spPr>
          <a:xfrm>
            <a:off x="2895600" y="152401"/>
            <a:ext cx="6843712" cy="6096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a:ea typeface="+mj-ea"/>
                <a:cs typeface="+mj-cs"/>
              </a:rPr>
              <a:t>Map of ASQ: SE-2 Follow-up</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936" y="762001"/>
            <a:ext cx="5039040" cy="5825726"/>
          </a:xfrm>
          <a:prstGeom prst="rect">
            <a:avLst/>
          </a:prstGeom>
        </p:spPr>
      </p:pic>
    </p:spTree>
    <p:extLst>
      <p:ext uri="{BB962C8B-B14F-4D97-AF65-F5344CB8AC3E}">
        <p14:creationId xmlns:p14="http://schemas.microsoft.com/office/powerpoint/2010/main" val="358590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2224882" y="6264276"/>
            <a:ext cx="8062119" cy="5937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pic>
        <p:nvPicPr>
          <p:cNvPr id="5" name="Picture 4">
            <a:extLst>
              <a:ext uri="{FF2B5EF4-FFF2-40B4-BE49-F238E27FC236}">
                <a16:creationId xmlns:a16="http://schemas.microsoft.com/office/drawing/2014/main" id="{178287B6-769E-884D-8EC3-5A689F2EEE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52600" y="2187390"/>
            <a:ext cx="8915401" cy="3780640"/>
          </a:xfrm>
          <a:prstGeom prst="rect">
            <a:avLst/>
          </a:prstGeom>
          <a:ln>
            <a:noFill/>
          </a:ln>
          <a:effectLst>
            <a:outerShdw blurRad="292100" dist="139700" dir="2700000" algn="tl" rotWithShape="0">
              <a:srgbClr val="333333">
                <a:alpha val="65000"/>
              </a:srgbClr>
            </a:outerShdw>
          </a:effectLst>
        </p:spPr>
      </p:pic>
      <p:sp>
        <p:nvSpPr>
          <p:cNvPr id="10" name="Rectangle 7" descr="Large confetti">
            <a:extLst>
              <a:ext uri="{FF2B5EF4-FFF2-40B4-BE49-F238E27FC236}">
                <a16:creationId xmlns:a16="http://schemas.microsoft.com/office/drawing/2014/main" id="{7B085D09-7295-9C4A-BA02-802F1262052E}"/>
              </a:ext>
            </a:extLst>
          </p:cNvPr>
          <p:cNvSpPr txBox="1">
            <a:spLocks noChangeArrowheads="1"/>
          </p:cNvSpPr>
          <p:nvPr/>
        </p:nvSpPr>
        <p:spPr>
          <a:xfrm>
            <a:off x="2743200" y="381000"/>
            <a:ext cx="7391400" cy="1524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j-ea"/>
                <a:cs typeface="+mj-cs"/>
              </a:rPr>
              <a:t>Follow Up to Screening: </a:t>
            </a:r>
            <a:br>
              <a:rPr kumimoji="0" lang="en-US" sz="5400" b="0" i="0" u="none" strike="noStrike" kern="1200" cap="none" spc="0" normalizeH="0" baseline="0" noProof="0" dirty="0">
                <a:ln>
                  <a:noFill/>
                </a:ln>
                <a:solidFill>
                  <a:prstClr val="black"/>
                </a:solidFill>
                <a:effectLst/>
                <a:uLnTx/>
                <a:uFillTx/>
                <a:latin typeface="Calibri"/>
                <a:ea typeface="+mj-ea"/>
                <a:cs typeface="+mj-cs"/>
              </a:rPr>
            </a:br>
            <a:r>
              <a:rPr kumimoji="0" lang="en-US" sz="4400" b="0" i="1" u="none" strike="noStrike" kern="1200" cap="none" spc="0" normalizeH="0" baseline="0" noProof="0" dirty="0">
                <a:ln>
                  <a:noFill/>
                </a:ln>
                <a:solidFill>
                  <a:prstClr val="black"/>
                </a:solidFill>
                <a:effectLst/>
                <a:uLnTx/>
                <a:uFillTx/>
                <a:latin typeface="Calibri"/>
                <a:ea typeface="+mj-ea"/>
                <a:cs typeface="+mj-cs"/>
              </a:rPr>
              <a:t>Support family to take next steps</a:t>
            </a:r>
          </a:p>
        </p:txBody>
      </p:sp>
      <p:sp>
        <p:nvSpPr>
          <p:cNvPr id="3" name="TextBox 2">
            <a:extLst>
              <a:ext uri="{FF2B5EF4-FFF2-40B4-BE49-F238E27FC236}">
                <a16:creationId xmlns:a16="http://schemas.microsoft.com/office/drawing/2014/main" id="{53B319F1-89B2-FC46-915C-F313E1851A43}"/>
              </a:ext>
            </a:extLst>
          </p:cNvPr>
          <p:cNvSpPr txBox="1"/>
          <p:nvPr/>
        </p:nvSpPr>
        <p:spPr>
          <a:xfrm>
            <a:off x="2169463" y="2505671"/>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a:extLst>
              <a:ext uri="{FF2B5EF4-FFF2-40B4-BE49-F238E27FC236}">
                <a16:creationId xmlns:a16="http://schemas.microsoft.com/office/drawing/2014/main" id="{7B4099FF-CA93-CF46-ABF4-271179AC2D39}"/>
              </a:ext>
            </a:extLst>
          </p:cNvPr>
          <p:cNvSpPr txBox="1"/>
          <p:nvPr/>
        </p:nvSpPr>
        <p:spPr>
          <a:xfrm>
            <a:off x="2134654" y="2828041"/>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a:extLst>
              <a:ext uri="{FF2B5EF4-FFF2-40B4-BE49-F238E27FC236}">
                <a16:creationId xmlns:a16="http://schemas.microsoft.com/office/drawing/2014/main" id="{3DE488E8-BD3A-EE4A-BE28-2A7471AD3456}"/>
              </a:ext>
            </a:extLst>
          </p:cNvPr>
          <p:cNvSpPr txBox="1"/>
          <p:nvPr/>
        </p:nvSpPr>
        <p:spPr>
          <a:xfrm>
            <a:off x="2150079" y="5441141"/>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 name="TextBox 3">
            <a:extLst>
              <a:ext uri="{FF2B5EF4-FFF2-40B4-BE49-F238E27FC236}">
                <a16:creationId xmlns:a16="http://schemas.microsoft.com/office/drawing/2014/main" id="{1F786544-E244-5C4E-9962-81F74D29ACD8}"/>
              </a:ext>
            </a:extLst>
          </p:cNvPr>
          <p:cNvSpPr txBox="1"/>
          <p:nvPr/>
        </p:nvSpPr>
        <p:spPr>
          <a:xfrm>
            <a:off x="3365232" y="5487306"/>
            <a:ext cx="44141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Refer to doctor for tummy and feeding issues</a:t>
            </a:r>
          </a:p>
        </p:txBody>
      </p:sp>
      <p:sp>
        <p:nvSpPr>
          <p:cNvPr id="12" name="TextBox 11">
            <a:extLst>
              <a:ext uri="{FF2B5EF4-FFF2-40B4-BE49-F238E27FC236}">
                <a16:creationId xmlns:a16="http://schemas.microsoft.com/office/drawing/2014/main" id="{59315300-B0E2-FC4E-B29C-4870847BD396}"/>
              </a:ext>
            </a:extLst>
          </p:cNvPr>
          <p:cNvSpPr txBox="1"/>
          <p:nvPr/>
        </p:nvSpPr>
        <p:spPr>
          <a:xfrm>
            <a:off x="2155608" y="3198169"/>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TextBox 12">
            <a:extLst>
              <a:ext uri="{FF2B5EF4-FFF2-40B4-BE49-F238E27FC236}">
                <a16:creationId xmlns:a16="http://schemas.microsoft.com/office/drawing/2014/main" id="{FDACBD7F-5F64-194E-B950-12351BD4A78D}"/>
              </a:ext>
            </a:extLst>
          </p:cNvPr>
          <p:cNvSpPr txBox="1"/>
          <p:nvPr/>
        </p:nvSpPr>
        <p:spPr>
          <a:xfrm>
            <a:off x="2150079" y="3620921"/>
            <a:ext cx="3385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6" name="TextBox 5">
            <a:extLst>
              <a:ext uri="{FF2B5EF4-FFF2-40B4-BE49-F238E27FC236}">
                <a16:creationId xmlns:a16="http://schemas.microsoft.com/office/drawing/2014/main" id="{22E3CD0E-49F2-B14A-B8C0-1EC3976498DB}"/>
              </a:ext>
            </a:extLst>
          </p:cNvPr>
          <p:cNvSpPr txBox="1"/>
          <p:nvPr/>
        </p:nvSpPr>
        <p:spPr>
          <a:xfrm>
            <a:off x="5257800" y="2505670"/>
            <a:ext cx="3145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a:t>
            </a:r>
          </a:p>
        </p:txBody>
      </p:sp>
    </p:spTree>
    <p:extLst>
      <p:ext uri="{BB962C8B-B14F-4D97-AF65-F5344CB8AC3E}">
        <p14:creationId xmlns:p14="http://schemas.microsoft.com/office/powerpoint/2010/main" val="2089160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descr="Large confetti"/>
          <p:cNvSpPr txBox="1">
            <a:spLocks noChangeArrowheads="1"/>
          </p:cNvSpPr>
          <p:nvPr/>
        </p:nvSpPr>
        <p:spPr>
          <a:xfrm>
            <a:off x="2590800" y="381000"/>
            <a:ext cx="7620000" cy="12192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j-ea"/>
                <a:cs typeface="+mj-cs"/>
              </a:rPr>
              <a:t>Review Completed Questionnaire in Preparation for Parent Conference</a:t>
            </a:r>
          </a:p>
        </p:txBody>
      </p:sp>
      <p:sp>
        <p:nvSpPr>
          <p:cNvPr id="6" name="Rectangle 7"/>
          <p:cNvSpPr txBox="1">
            <a:spLocks noChangeArrowheads="1"/>
          </p:cNvSpPr>
          <p:nvPr/>
        </p:nvSpPr>
        <p:spPr>
          <a:xfrm>
            <a:off x="2438400" y="1573967"/>
            <a:ext cx="7757319" cy="43942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3100" b="0" i="0" u="none" strike="noStrike" kern="1200" cap="none" spc="0" normalizeH="0" baseline="0" noProof="0" dirty="0">
                <a:ln>
                  <a:noFill/>
                </a:ln>
                <a:solidFill>
                  <a:prstClr val="black"/>
                </a:solidFill>
                <a:effectLst/>
                <a:uLnTx/>
                <a:uFillTx/>
                <a:latin typeface="Calibri"/>
                <a:ea typeface="+mn-ea"/>
                <a:cs typeface="+mn-cs"/>
              </a:rPr>
              <a:t>Identify child’s strengths (“Z” Items)</a:t>
            </a:r>
          </a:p>
          <a:p>
            <a:pPr marL="457200" marR="0" lvl="0" indent="-45720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3100" b="0" i="0" u="none" strike="noStrike" kern="1200" cap="none" spc="0" normalizeH="0" baseline="0" noProof="0" dirty="0">
                <a:ln>
                  <a:noFill/>
                </a:ln>
                <a:solidFill>
                  <a:prstClr val="black"/>
                </a:solidFill>
                <a:effectLst/>
                <a:uLnTx/>
                <a:uFillTx/>
                <a:latin typeface="Calibri"/>
                <a:ea typeface="+mn-ea"/>
                <a:cs typeface="+mn-cs"/>
              </a:rPr>
              <a:t>Explore items marked ‘Sometimes’</a:t>
            </a:r>
          </a:p>
          <a:p>
            <a:pPr marL="457200" marR="0" lvl="0" indent="-45720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3100" b="0" i="0" u="none" strike="noStrike" kern="1200" cap="none" spc="0" normalizeH="0" baseline="0" noProof="0" dirty="0">
                <a:ln>
                  <a:noFill/>
                </a:ln>
                <a:solidFill>
                  <a:prstClr val="black"/>
                </a:solidFill>
                <a:effectLst/>
                <a:uLnTx/>
                <a:uFillTx/>
                <a:latin typeface="Calibri"/>
                <a:ea typeface="+mn-ea"/>
                <a:cs typeface="+mn-cs"/>
              </a:rPr>
              <a:t>Prepare to discuss 10 and 15 point items.</a:t>
            </a:r>
          </a:p>
          <a:p>
            <a:pPr marL="457200" marR="0" lvl="0" indent="-45720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3100" b="0" i="0" u="none" strike="noStrike" kern="1200" cap="none" spc="0" normalizeH="0" baseline="0" noProof="0" dirty="0">
                <a:ln>
                  <a:noFill/>
                </a:ln>
                <a:solidFill>
                  <a:prstClr val="black"/>
                </a:solidFill>
                <a:effectLst/>
                <a:uLnTx/>
                <a:uFillTx/>
                <a:latin typeface="Calibri"/>
                <a:ea typeface="+mn-ea"/>
                <a:cs typeface="+mn-cs"/>
              </a:rPr>
              <a:t>Review open-ended questions</a:t>
            </a:r>
          </a:p>
          <a:p>
            <a:pPr marL="457200" marR="0" lvl="0" indent="-45720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3100" b="0" i="0" u="none" strike="noStrike" kern="1200" cap="none" spc="0" normalizeH="0" baseline="0" noProof="0" dirty="0">
                <a:ln>
                  <a:noFill/>
                </a:ln>
                <a:solidFill>
                  <a:prstClr val="black"/>
                </a:solidFill>
                <a:effectLst/>
                <a:uLnTx/>
                <a:uFillTx/>
                <a:latin typeface="Calibri"/>
                <a:ea typeface="+mn-ea"/>
                <a:cs typeface="+mn-cs"/>
              </a:rPr>
              <a:t>Review ‘Factors to Consider’</a:t>
            </a:r>
          </a:p>
          <a:p>
            <a:pPr marL="457200" marR="0" lvl="0" indent="-45720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3100" b="0" i="0" u="none" strike="noStrike" kern="1200" cap="none" spc="0" normalizeH="0" baseline="0" noProof="0" dirty="0">
                <a:ln>
                  <a:noFill/>
                </a:ln>
                <a:solidFill>
                  <a:prstClr val="black"/>
                </a:solidFill>
                <a:effectLst/>
                <a:uLnTx/>
                <a:uFillTx/>
                <a:latin typeface="Calibri"/>
                <a:ea typeface="+mn-ea"/>
                <a:cs typeface="+mn-cs"/>
              </a:rPr>
              <a:t>Prepare for further inquiry. </a:t>
            </a:r>
          </a:p>
          <a:p>
            <a:pPr marL="457200" marR="0" lvl="0" indent="-457200" algn="l" defTabSz="914400" rtl="0" eaLnBrk="1" fontAlgn="auto" latinLnBrk="0" hangingPunct="1">
              <a:lnSpc>
                <a:spcPct val="150000"/>
              </a:lnSpc>
              <a:spcBef>
                <a:spcPts val="0"/>
              </a:spcBef>
              <a:spcAft>
                <a:spcPts val="0"/>
              </a:spcAft>
              <a:buClrTx/>
              <a:buSzTx/>
              <a:buFont typeface="Wingdings" charset="2"/>
              <a:buChar char=""/>
              <a:tabLst/>
              <a:defRPr/>
            </a:pPr>
            <a:r>
              <a:rPr kumimoji="0" lang="en-US" sz="3100" b="0" i="0" u="none" strike="noStrike" kern="1200" cap="none" spc="0" normalizeH="0" baseline="0" noProof="0" dirty="0">
                <a:ln>
                  <a:noFill/>
                </a:ln>
                <a:solidFill>
                  <a:prstClr val="black"/>
                </a:solidFill>
                <a:effectLst/>
                <a:uLnTx/>
                <a:uFillTx/>
                <a:latin typeface="Calibri"/>
                <a:ea typeface="+mn-ea"/>
                <a:cs typeface="+mn-cs"/>
              </a:rPr>
              <a:t>Consider potential next steps</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A well prepared, </a:t>
            </a:r>
            <a:r>
              <a:rPr kumimoji="0" lang="en-US" sz="30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guided conversation with parent becomes a service that includes inquiry, investigation, and follow-up ideas.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A898F-F33C-4D2D-8993-E1559470EEE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sp>
        <p:nvSpPr>
          <p:cNvPr id="9" name="Footer Placeholder 3">
            <a:extLst>
              <a:ext uri="{FF2B5EF4-FFF2-40B4-BE49-F238E27FC236}">
                <a16:creationId xmlns:a16="http://schemas.microsoft.com/office/drawing/2014/main" id="{2866CA1E-D271-4E63-BB1E-F0DD3F0AAACC}"/>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0153476"/>
      </p:ext>
    </p:extLst>
  </p:cSld>
  <p:clrMapOvr>
    <a:masterClrMapping/>
  </p:clrMapOvr>
  <mc:AlternateContent xmlns:mc="http://schemas.openxmlformats.org/markup-compatibility/2006" xmlns:p14="http://schemas.microsoft.com/office/powerpoint/2010/main">
    <mc:Choice Requires="p14">
      <p:transition spd="slow" p14:dur="2000" advTm="246246"/>
    </mc:Choice>
    <mc:Fallback xmlns="">
      <p:transition spd="slow" advTm="24624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200400"/>
            <a:ext cx="7543800" cy="1295400"/>
          </a:xfrm>
        </p:spPr>
        <p:txBody>
          <a:bodyPr>
            <a:normAutofit fontScale="90000"/>
          </a:bodyPr>
          <a:lstStyle/>
          <a:p>
            <a:pPr marL="914400" indent="-457200">
              <a:lnSpc>
                <a:spcPct val="90000"/>
              </a:lnSpc>
              <a:spcAft>
                <a:spcPts val="600"/>
              </a:spcAft>
            </a:pPr>
            <a:br>
              <a:rPr lang="en-US" sz="3200" b="1" dirty="0"/>
            </a:br>
            <a:br>
              <a:rPr lang="en-US" sz="3200" b="1" dirty="0"/>
            </a:br>
            <a:br>
              <a:rPr lang="en-US" sz="3200" b="1" dirty="0"/>
            </a:br>
            <a:br>
              <a:rPr lang="en-US" sz="3200" b="1" dirty="0"/>
            </a:br>
            <a:r>
              <a:rPr lang="en-US" sz="3556" i="1" dirty="0"/>
              <a:t>    </a:t>
            </a:r>
            <a:br>
              <a:rPr lang="en-US" sz="3556" i="1" dirty="0"/>
            </a:br>
            <a:br>
              <a:rPr lang="en-US" sz="3200" i="1" dirty="0"/>
            </a:br>
            <a:endParaRPr lang="en-US" sz="5000" dirty="0"/>
          </a:p>
        </p:txBody>
      </p:sp>
      <p:sp>
        <p:nvSpPr>
          <p:cNvPr id="5" name="Rectangle 4" descr="Large confetti"/>
          <p:cNvSpPr>
            <a:spLocks noChangeArrowheads="1"/>
          </p:cNvSpPr>
          <p:nvPr/>
        </p:nvSpPr>
        <p:spPr bwMode="auto">
          <a:xfrm>
            <a:off x="2397805" y="479425"/>
            <a:ext cx="7118349" cy="1644650"/>
          </a:xfrm>
          <a:prstGeom prst="rect">
            <a:avLst/>
          </a:prstGeom>
          <a:solidFill>
            <a:schemeClr val="accent6">
              <a:lumMod val="40000"/>
              <a:lumOff val="60000"/>
            </a:schemeClr>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Discussing Results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a:ea typeface="+mn-ea"/>
                <a:cs typeface="+mn-cs"/>
              </a:rPr>
              <a:t>When concerns arise </a:t>
            </a:r>
          </a:p>
        </p:txBody>
      </p:sp>
      <p:sp>
        <p:nvSpPr>
          <p:cNvPr id="8" name="TextBox 7"/>
          <p:cNvSpPr txBox="1"/>
          <p:nvPr/>
        </p:nvSpPr>
        <p:spPr>
          <a:xfrm>
            <a:off x="2385105" y="2362201"/>
            <a:ext cx="7131049" cy="3816429"/>
          </a:xfrm>
          <a:prstGeom prst="rect">
            <a:avLst/>
          </a:prstGeom>
          <a:noFill/>
        </p:spPr>
        <p:txBody>
          <a:bodyPr wrap="square" rtlCol="0" anchor="t">
            <a:spAutoFit/>
          </a:bodyPr>
          <a:lstStyle/>
          <a:p>
            <a:pPr marL="342900" marR="0" lvl="0" indent="-342900" algn="l" defTabSz="914400" rtl="0" eaLnBrk="1" fontAlgn="auto" latinLnBrk="0" hangingPunct="1">
              <a:lnSpc>
                <a:spcPct val="100000"/>
              </a:lnSpc>
              <a:spcBef>
                <a:spcPts val="0"/>
              </a:spcBef>
              <a:spcAft>
                <a:spcPts val="1200"/>
              </a:spcAft>
              <a:buClrTx/>
              <a:buSzTx/>
              <a:buFont typeface="Wingdings" charset="2"/>
              <a:buChar char="Ø"/>
              <a:tabLst/>
              <a:defRPr/>
            </a:pPr>
            <a:r>
              <a:rPr kumimoji="0" lang="x-none" sz="2000" b="0" i="0" u="none" strike="noStrike" kern="1200" cap="none" spc="0" normalizeH="0" baseline="0" noProof="0" dirty="0">
                <a:ln>
                  <a:noFill/>
                </a:ln>
                <a:solidFill>
                  <a:prstClr val="black"/>
                </a:solidFill>
                <a:effectLst/>
                <a:uLnTx/>
                <a:uFillTx/>
                <a:latin typeface="Calibri"/>
                <a:ea typeface="+mn-ea"/>
                <a:cs typeface="+mn-cs"/>
              </a:rPr>
              <a:t>Consider where the family is in the process:</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1257300" marR="0" lvl="2" indent="-342900" algn="l" defTabSz="914400" rtl="0" eaLnBrk="1" fontAlgn="auto" latinLnBrk="0" hangingPunct="1">
              <a:lnSpc>
                <a:spcPct val="100000"/>
              </a:lnSpc>
              <a:spcBef>
                <a:spcPts val="0"/>
              </a:spcBef>
              <a:spcAft>
                <a:spcPts val="1200"/>
              </a:spcAft>
              <a:buClrTx/>
              <a:buSzTx/>
              <a:buFont typeface="Courier New"/>
              <a:buChar char="o"/>
              <a:tabLst/>
              <a:defRPr/>
            </a:pPr>
            <a:r>
              <a:rPr kumimoji="0" lang="x-none" sz="2000" b="0" i="0" u="none" strike="noStrike" kern="1200" cap="none" spc="0" normalizeH="0" baseline="0" noProof="0" dirty="0">
                <a:ln>
                  <a:noFill/>
                </a:ln>
                <a:solidFill>
                  <a:prstClr val="black"/>
                </a:solidFill>
                <a:effectLst/>
                <a:uLnTx/>
                <a:uFillTx/>
                <a:latin typeface="Calibri"/>
                <a:ea typeface="+mn-ea"/>
                <a:cs typeface="+mn-cs"/>
              </a:rPr>
              <a:t>Parents may be relieved and ready or....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1257300" marR="0" lvl="2" indent="-342900" algn="l" defTabSz="914400" rtl="0" eaLnBrk="1" fontAlgn="auto" latinLnBrk="0" hangingPunct="1">
              <a:lnSpc>
                <a:spcPct val="100000"/>
              </a:lnSpc>
              <a:spcBef>
                <a:spcPts val="0"/>
              </a:spcBef>
              <a:spcAft>
                <a:spcPts val="1200"/>
              </a:spcAft>
              <a:buClrTx/>
              <a:buSzTx/>
              <a:buFont typeface="Courier New"/>
              <a:buChar char="o"/>
              <a:tabLst/>
              <a:defRPr/>
            </a:pPr>
            <a:r>
              <a:rPr kumimoji="0" lang="x-none" sz="2000" b="0" i="0" u="none" strike="noStrike" kern="1200" cap="none" spc="0" normalizeH="0" baseline="0" noProof="0" dirty="0">
                <a:ln>
                  <a:noFill/>
                </a:ln>
                <a:solidFill>
                  <a:prstClr val="black"/>
                </a:solidFill>
                <a:effectLst/>
                <a:uLnTx/>
                <a:uFillTx/>
                <a:latin typeface="Calibri"/>
                <a:ea typeface="+mn-ea"/>
                <a:cs typeface="+mn-cs"/>
              </a:rPr>
              <a:t>Upset, disagre</a:t>
            </a:r>
            <a:r>
              <a:rPr kumimoji="0" lang="en-US" sz="2000" b="0" i="0" u="none" strike="noStrike" kern="1200" cap="none" spc="0" normalizeH="0" baseline="0" noProof="0" dirty="0">
                <a:ln>
                  <a:noFill/>
                </a:ln>
                <a:solidFill>
                  <a:prstClr val="black"/>
                </a:solidFill>
                <a:effectLst/>
                <a:uLnTx/>
                <a:uFillTx/>
                <a:latin typeface="Calibri"/>
                <a:ea typeface="+mn-ea"/>
                <a:cs typeface="+mn-cs"/>
              </a:rPr>
              <a:t>e</a:t>
            </a:r>
            <a:r>
              <a:rPr kumimoji="0" lang="x-none"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and </a:t>
            </a:r>
            <a:r>
              <a:rPr kumimoji="0" lang="x-none" sz="2000" b="0" i="0" u="none" strike="noStrike" kern="1200" cap="none" spc="0" normalizeH="0" baseline="0" noProof="0" dirty="0">
                <a:ln>
                  <a:noFill/>
                </a:ln>
                <a:solidFill>
                  <a:prstClr val="black"/>
                </a:solidFill>
                <a:effectLst/>
                <a:uLnTx/>
                <a:uFillTx/>
                <a:latin typeface="Calibri"/>
                <a:ea typeface="+mn-ea"/>
                <a:cs typeface="+mn-cs"/>
              </a:rPr>
              <a:t>not ready to accept results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Wingdings" charset="2"/>
              <a:buChar char="Ø"/>
              <a:tabLst/>
              <a:defRPr/>
            </a:pPr>
            <a:r>
              <a:rPr kumimoji="0" lang="x-none" sz="2000" b="0" i="0" u="none" strike="noStrike" kern="1200" cap="none" spc="0" normalizeH="0" baseline="0" noProof="0" dirty="0">
                <a:ln>
                  <a:noFill/>
                </a:ln>
                <a:solidFill>
                  <a:prstClr val="black"/>
                </a:solidFill>
                <a:effectLst/>
                <a:uLnTx/>
                <a:uFillTx/>
                <a:latin typeface="Calibri"/>
                <a:ea typeface="+mn-ea"/>
                <a:cs typeface="+mn-cs"/>
              </a:rPr>
              <a:t>Listen</a:t>
            </a:r>
            <a:r>
              <a:rPr kumimoji="0" lang="en-US" sz="2000" b="0" i="0" u="none" strike="noStrike" kern="1200" cap="none" spc="0" normalizeH="0" baseline="0" noProof="0" dirty="0">
                <a:ln>
                  <a:noFill/>
                </a:ln>
                <a:solidFill>
                  <a:prstClr val="black"/>
                </a:solidFill>
                <a:effectLst/>
                <a:uLnTx/>
                <a:uFillTx/>
                <a:latin typeface="Calibri"/>
                <a:ea typeface="+mn-ea"/>
                <a:cs typeface="+mn-cs"/>
              </a:rPr>
              <a:t>, r</a:t>
            </a:r>
            <a:r>
              <a:rPr kumimoji="0" lang="x-none" sz="2000" b="0" i="0" u="none" strike="noStrike" kern="1200" cap="none" spc="0" normalizeH="0" baseline="0" noProof="0" dirty="0">
                <a:ln>
                  <a:noFill/>
                </a:ln>
                <a:solidFill>
                  <a:prstClr val="black"/>
                </a:solidFill>
                <a:effectLst/>
                <a:uLnTx/>
                <a:uFillTx/>
                <a:latin typeface="Calibri"/>
                <a:ea typeface="+mn-ea"/>
                <a:cs typeface="+mn-cs"/>
              </a:rPr>
              <a:t>ead subtle cues. Reflect back</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Wingdings" charset="2"/>
              <a:buChar char="Ø"/>
              <a:tabLst/>
              <a:defRPr/>
            </a:pPr>
            <a:r>
              <a:rPr kumimoji="0" lang="x-none" sz="2000" b="0" i="0" u="none" strike="noStrike" kern="1200" cap="none" spc="0" normalizeH="0" baseline="0" noProof="0" dirty="0">
                <a:ln>
                  <a:noFill/>
                </a:ln>
                <a:solidFill>
                  <a:prstClr val="black"/>
                </a:solidFill>
                <a:effectLst/>
                <a:uLnTx/>
                <a:uFillTx/>
                <a:latin typeface="Calibri"/>
                <a:ea typeface="+mn-ea"/>
                <a:cs typeface="+mn-cs"/>
              </a:rPr>
              <a:t>If you share concerns, be specific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Wingdings" charset="2"/>
              <a:buChar char="Ø"/>
              <a:tabLst/>
              <a:defRPr/>
            </a:pPr>
            <a:r>
              <a:rPr kumimoji="0" lang="x-none" sz="2000" b="0" i="0" u="none" strike="noStrike" kern="1200" cap="none" spc="0" normalizeH="0" baseline="0" noProof="0" dirty="0">
                <a:ln>
                  <a:noFill/>
                </a:ln>
                <a:solidFill>
                  <a:prstClr val="black"/>
                </a:solidFill>
                <a:effectLst/>
                <a:uLnTx/>
                <a:uFillTx/>
                <a:latin typeface="Calibri"/>
                <a:ea typeface="+mn-ea"/>
                <a:cs typeface="+mn-cs"/>
              </a:rPr>
              <a:t>Re</a:t>
            </a:r>
            <a:r>
              <a:rPr kumimoji="0" lang="en-US" sz="2000" b="0" i="0" u="none" strike="noStrike" kern="1200" cap="none" spc="0" normalizeH="0" baseline="0" noProof="0" dirty="0">
                <a:ln>
                  <a:noFill/>
                </a:ln>
                <a:solidFill>
                  <a:prstClr val="black"/>
                </a:solidFill>
                <a:effectLst/>
                <a:uLnTx/>
                <a:uFillTx/>
                <a:latin typeface="Calibri"/>
                <a:ea typeface="+mn-ea"/>
                <a:cs typeface="+mn-cs"/>
              </a:rPr>
              <a:t>view</a:t>
            </a:r>
            <a:r>
              <a:rPr kumimoji="0" lang="x-none" sz="2000" b="0" i="0" u="none" strike="noStrike" kern="1200" cap="none" spc="0" normalizeH="0" baseline="0" noProof="0" dirty="0">
                <a:ln>
                  <a:noFill/>
                </a:ln>
                <a:solidFill>
                  <a:prstClr val="black"/>
                </a:solidFill>
                <a:effectLst/>
                <a:uLnTx/>
                <a:uFillTx/>
                <a:latin typeface="Calibri"/>
                <a:ea typeface="+mn-ea"/>
                <a:cs typeface="+mn-cs"/>
              </a:rPr>
              <a:t> factors to consider (e.g., health)</a:t>
            </a:r>
          </a:p>
          <a:p>
            <a:pPr marL="0" marR="0" lvl="0" indent="0" algn="ctr" defTabSz="914400" rtl="0" eaLnBrk="1" fontAlgn="auto" latinLnBrk="0" hangingPunct="1">
              <a:lnSpc>
                <a:spcPct val="100000"/>
              </a:lnSpc>
              <a:spcBef>
                <a:spcPts val="0"/>
              </a:spcBef>
              <a:spcAft>
                <a:spcPts val="1200"/>
              </a:spcAft>
              <a:buClrTx/>
              <a:buSzTx/>
              <a:buFont typeface="Arial"/>
              <a:buChar char="•"/>
              <a:tabLst/>
              <a:defRPr/>
            </a:pPr>
            <a:r>
              <a:rPr kumimoji="0" lang="x-none" sz="2000" b="0" i="0" u="none" strike="noStrike" kern="1200" cap="none" spc="0" normalizeH="0" baseline="0" noProof="0" dirty="0">
                <a:ln>
                  <a:noFill/>
                </a:ln>
                <a:solidFill>
                  <a:prstClr val="black"/>
                </a:solidFill>
                <a:effectLst/>
                <a:uLnTx/>
                <a:uFillTx/>
                <a:latin typeface="Arial"/>
                <a:ea typeface="+mn-ea"/>
                <a:cs typeface="+mn-cs"/>
              </a:rPr>
              <a:t>Support, guide, and inform parents about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2397805" y="5172670"/>
            <a:ext cx="7118348" cy="923330"/>
          </a:xfrm>
          <a:prstGeom prst="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x-none" sz="1800" b="1" i="0" u="none" strike="noStrike" kern="1200" cap="none" spc="0" normalizeH="0" baseline="0" noProof="0" dirty="0">
                <a:ln>
                  <a:noFill/>
                </a:ln>
                <a:solidFill>
                  <a:prstClr val="black"/>
                </a:solidFill>
                <a:effectLst/>
                <a:uLnTx/>
                <a:uFillTx/>
                <a:latin typeface="Arial"/>
                <a:ea typeface="+mn-ea"/>
                <a:cs typeface="+mn-cs"/>
              </a:rPr>
              <a:t>You do not need to convince parents to refer</a:t>
            </a:r>
            <a:endParaRPr kumimoji="0" lang="x-none"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x-none" sz="1800" b="1" i="0" u="none" strike="noStrike" kern="1200" cap="none" spc="0" normalizeH="0" baseline="0" noProof="0" dirty="0">
                <a:ln>
                  <a:noFill/>
                </a:ln>
                <a:solidFill>
                  <a:prstClr val="black"/>
                </a:solidFill>
                <a:effectLst/>
                <a:uLnTx/>
                <a:uFillTx/>
                <a:latin typeface="Arial"/>
                <a:ea typeface="+mn-ea"/>
                <a:cs typeface="+mn-cs"/>
              </a:rPr>
              <a:t>Support parent in referrals when they are ready </a:t>
            </a:r>
            <a:r>
              <a:rPr kumimoji="0" lang="x-none" sz="1800" b="0" i="0" u="none" strike="noStrike" kern="1200" cap="none" spc="0" normalizeH="0" baseline="0" noProof="0" dirty="0">
                <a:ln>
                  <a:noFill/>
                </a:ln>
                <a:solidFill>
                  <a:prstClr val="black"/>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charset="2"/>
              <a:buChar char="§"/>
              <a:tabLst/>
              <a:defRPr/>
            </a:pPr>
            <a:r>
              <a:rPr kumimoji="0" lang="x-none" sz="1800" b="1" i="0" u="none" strike="noStrike" kern="1200" cap="none" spc="0" normalizeH="0" baseline="0" noProof="0" dirty="0">
                <a:ln>
                  <a:noFill/>
                </a:ln>
                <a:solidFill>
                  <a:prstClr val="black"/>
                </a:solidFill>
                <a:effectLst/>
                <a:uLnTx/>
                <a:uFillTx/>
                <a:latin typeface="Arial"/>
                <a:ea typeface="+mn-ea"/>
                <a:cs typeface="+mn-cs"/>
              </a:rPr>
              <a:t>Re-screening is a good option and gives </a:t>
            </a:r>
            <a:r>
              <a:rPr kumimoji="0" lang="en-US" sz="1800" b="1" i="0" u="none" strike="noStrike" kern="1200" cap="none" spc="0" normalizeH="0" baseline="0" noProof="0" dirty="0">
                <a:ln>
                  <a:noFill/>
                </a:ln>
                <a:solidFill>
                  <a:prstClr val="black"/>
                </a:solidFill>
                <a:effectLst/>
                <a:uLnTx/>
                <a:uFillTx/>
                <a:latin typeface="Arial"/>
                <a:ea typeface="+mn-ea"/>
                <a:cs typeface="+mn-cs"/>
              </a:rPr>
              <a:t>parent</a:t>
            </a:r>
            <a:r>
              <a:rPr kumimoji="0" lang="x-none" sz="1800" b="1" i="0" u="none" strike="noStrike" kern="1200" cap="none" spc="0" normalizeH="0" baseline="0" noProof="0" dirty="0">
                <a:ln>
                  <a:noFill/>
                </a:ln>
                <a:solidFill>
                  <a:prstClr val="black"/>
                </a:solidFill>
                <a:effectLst/>
                <a:uLnTx/>
                <a:uFillTx/>
                <a:latin typeface="Arial"/>
                <a:ea typeface="+mn-ea"/>
                <a:cs typeface="+mn-cs"/>
              </a:rPr>
              <a:t> time</a:t>
            </a:r>
            <a:endParaRPr kumimoji="0" lang="x-non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Footer Placeholder 3">
            <a:extLst>
              <a:ext uri="{FF2B5EF4-FFF2-40B4-BE49-F238E27FC236}">
                <a16:creationId xmlns:a16="http://schemas.microsoft.com/office/drawing/2014/main" id="{8E1258C9-BDDE-4912-8A78-4B01ECE5FF73}"/>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D82F566A-9436-0A4A-9685-63FA4A26EA41}"/>
              </a:ext>
            </a:extLst>
          </p:cNvPr>
          <p:cNvPicPr>
            <a:picLocks noChangeAspect="1"/>
          </p:cNvPicPr>
          <p:nvPr/>
        </p:nvPicPr>
        <p:blipFill rotWithShape="1">
          <a:blip r:embed="rId3">
            <a:extLst>
              <a:ext uri="{28A0092B-C50C-407E-A947-70E740481C1C}">
                <a14:useLocalDpi xmlns:a14="http://schemas.microsoft.com/office/drawing/2010/main" val="0"/>
              </a:ext>
            </a:extLst>
          </a:blip>
          <a:srcRect l="4966" r="9131"/>
          <a:stretch/>
        </p:blipFill>
        <p:spPr>
          <a:xfrm rot="5400000">
            <a:off x="6781801" y="2952206"/>
            <a:ext cx="6857998" cy="914398"/>
          </a:xfrm>
          <a:prstGeom prst="rect">
            <a:avLst/>
          </a:prstGeom>
          <a:noFill/>
          <a:ln>
            <a:noFill/>
          </a:ln>
        </p:spPr>
      </p:pic>
    </p:spTree>
    <p:extLst>
      <p:ext uri="{BB962C8B-B14F-4D97-AF65-F5344CB8AC3E}">
        <p14:creationId xmlns:p14="http://schemas.microsoft.com/office/powerpoint/2010/main" val="4159018246"/>
      </p:ext>
    </p:extLst>
  </p:cSld>
  <p:clrMapOvr>
    <a:masterClrMapping/>
  </p:clrMapOvr>
  <mc:AlternateContent xmlns:mc="http://schemas.openxmlformats.org/markup-compatibility/2006" xmlns:p14="http://schemas.microsoft.com/office/powerpoint/2010/main">
    <mc:Choice Requires="p14">
      <p:transition spd="slow" p14:dur="2000" advTm="174396"/>
    </mc:Choice>
    <mc:Fallback xmlns="">
      <p:transition spd="slow" advTm="17439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13"/>
        <p:cNvGrpSpPr/>
        <p:nvPr/>
      </p:nvGrpSpPr>
      <p:grpSpPr>
        <a:xfrm>
          <a:off x="0" y="0"/>
          <a:ext cx="0" cy="0"/>
          <a:chOff x="0" y="0"/>
          <a:chExt cx="0" cy="0"/>
        </a:xfrm>
      </p:grpSpPr>
      <p:sp>
        <p:nvSpPr>
          <p:cNvPr id="214" name="Google Shape;214;g12272ec7981_0_122"/>
          <p:cNvSpPr txBox="1">
            <a:spLocks noGrp="1"/>
          </p:cNvSpPr>
          <p:nvPr>
            <p:ph type="body" idx="1"/>
          </p:nvPr>
        </p:nvSpPr>
        <p:spPr>
          <a:xfrm>
            <a:off x="1288473" y="998102"/>
            <a:ext cx="9415753" cy="5620908"/>
          </a:xfrm>
          <a:prstGeom prst="rect">
            <a:avLst/>
          </a:prstGeom>
          <a:solidFill>
            <a:srgbClr val="EAEAEA"/>
          </a:solidFill>
          <a:ln w="38100" cap="flat" cmpd="sng">
            <a:solidFill>
              <a:schemeClr val="dk2"/>
            </a:solidFill>
            <a:prstDash val="solid"/>
            <a:miter lim="800000"/>
            <a:headEnd type="none" w="sm" len="sm"/>
            <a:tailEnd type="none" w="sm" len="sm"/>
          </a:ln>
        </p:spPr>
        <p:txBody>
          <a:bodyPr spcFirstLastPara="1" wrap="square" lIns="91425" tIns="0" rIns="91425" bIns="45700" anchor="t" anchorCtr="0">
            <a:normAutofit fontScale="92500"/>
          </a:bodyPr>
          <a:lstStyle/>
          <a:p>
            <a:pPr marL="0" indent="0">
              <a:lnSpc>
                <a:spcPct val="107000"/>
              </a:lnSpc>
              <a:spcBef>
                <a:spcPts val="0"/>
              </a:spcBef>
              <a:spcAft>
                <a:spcPts val="800"/>
              </a:spcAft>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Identifies children with developmental concerns and connects them to further evaluation and community resources/services.</a:t>
            </a:r>
          </a:p>
          <a:p>
            <a:pPr mar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Bridges communication/builds relationship between families and providers</a:t>
            </a:r>
          </a:p>
          <a:p>
            <a:pPr mar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Developmental promotion: helping families understand, keep track, and maintain their child’s developmental history.</a:t>
            </a:r>
          </a:p>
          <a:p>
            <a:pPr mar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Developmental promotion: Educates families about milestones, provides tools to encourage and monitor healthy development, and highlights the importance of creating environments/learning opportunities conducive to early childhood growth.</a:t>
            </a:r>
          </a:p>
          <a:p>
            <a:pPr mar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Encourages early childhood professionals to use screening as a first indicator for potential developmental delay</a:t>
            </a:r>
          </a:p>
          <a:p>
            <a:pPr mar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Provides reliable community data that can be used for future planning, advocacy efforts, and quality system improvements. </a:t>
            </a:r>
          </a:p>
          <a:p>
            <a:pPr marL="307975" indent="-307975">
              <a:spcBef>
                <a:spcPts val="0"/>
              </a:spcBef>
              <a:buNone/>
            </a:pPr>
            <a:endParaRPr sz="2400" dirty="0"/>
          </a:p>
        </p:txBody>
      </p:sp>
      <p:pic>
        <p:nvPicPr>
          <p:cNvPr id="215" name="Google Shape;215;g12272ec7981_0_122"/>
          <p:cNvPicPr preferRelativeResize="0"/>
          <p:nvPr/>
        </p:nvPicPr>
        <p:blipFill rotWithShape="1">
          <a:blip r:embed="rId3">
            <a:alphaModFix/>
          </a:blip>
          <a:srcRect/>
          <a:stretch/>
        </p:blipFill>
        <p:spPr>
          <a:xfrm>
            <a:off x="11304550" y="161708"/>
            <a:ext cx="735050" cy="748551"/>
          </a:xfrm>
          <a:prstGeom prst="rect">
            <a:avLst/>
          </a:prstGeom>
          <a:noFill/>
          <a:ln>
            <a:noFill/>
          </a:ln>
        </p:spPr>
      </p:pic>
      <p:sp>
        <p:nvSpPr>
          <p:cNvPr id="5" name="TextBox 4">
            <a:extLst>
              <a:ext uri="{FF2B5EF4-FFF2-40B4-BE49-F238E27FC236}">
                <a16:creationId xmlns:a16="http://schemas.microsoft.com/office/drawing/2014/main" id="{85E6CDC2-3674-4571-852D-EFEA2DC28FE4}"/>
              </a:ext>
            </a:extLst>
          </p:cNvPr>
          <p:cNvSpPr txBox="1"/>
          <p:nvPr/>
        </p:nvSpPr>
        <p:spPr>
          <a:xfrm>
            <a:off x="791852" y="235238"/>
            <a:ext cx="10261165" cy="584775"/>
          </a:xfrm>
          <a:prstGeom prst="rect">
            <a:avLst/>
          </a:prstGeom>
          <a:solidFill>
            <a:srgbClr val="92D050"/>
          </a:solidFill>
          <a:ln>
            <a:solidFill>
              <a:schemeClr val="tx1"/>
            </a:solidFill>
          </a:ln>
        </p:spPr>
        <p:txBody>
          <a:bodyPr wrap="square" rtlCol="0">
            <a:spAutoFit/>
          </a:bodyPr>
          <a:lstStyle/>
          <a:p>
            <a:pPr marL="307975" marR="0" lvl="0" indent="-307975" algn="ctr" defTabSz="914400" rtl="0" eaLnBrk="1" fontAlgn="auto" latinLnBrk="0" hangingPunct="1">
              <a:lnSpc>
                <a:spcPct val="100000"/>
              </a:lnSpc>
              <a:spcBef>
                <a:spcPts val="0"/>
              </a:spcBef>
              <a:spcAft>
                <a:spcPts val="0"/>
              </a:spcAft>
              <a:buClr>
                <a:srgbClr val="000000"/>
              </a:buClr>
              <a:buSzPts val="1800"/>
              <a:buFontTx/>
              <a:buNone/>
              <a:tabLst/>
              <a:defRPr/>
            </a:pPr>
            <a:r>
              <a:rPr kumimoji="0" lang="en-US" sz="3200" b="0" i="0" u="none" strike="noStrike" kern="0" cap="none" spc="0" normalizeH="0" baseline="0" noProof="0" dirty="0">
                <a:ln>
                  <a:noFill/>
                </a:ln>
                <a:solidFill>
                  <a:srgbClr val="000000"/>
                </a:solidFill>
                <a:effectLst/>
                <a:uLnTx/>
                <a:uFillTx/>
                <a:latin typeface="Calibri"/>
                <a:ea typeface="+mn-ea"/>
                <a:cs typeface="Calibri"/>
                <a:sym typeface="Calibri"/>
              </a:rPr>
              <a:t>In Summary:</a:t>
            </a:r>
            <a:r>
              <a:rPr kumimoji="0" lang="en-US" sz="3200" b="0" i="0" u="none" strike="noStrike" kern="0" cap="none" spc="0" normalizeH="0" noProof="0" dirty="0">
                <a:ln>
                  <a:noFill/>
                </a:ln>
                <a:solidFill>
                  <a:srgbClr val="000000"/>
                </a:solidFill>
                <a:effectLst/>
                <a:uLnTx/>
                <a:uFillTx/>
                <a:latin typeface="Calibri"/>
                <a:ea typeface="+mn-ea"/>
                <a:cs typeface="Calibri"/>
                <a:sym typeface="Calibri"/>
              </a:rPr>
              <a:t> </a:t>
            </a:r>
            <a:r>
              <a:rPr kumimoji="0" lang="en-US" sz="3200" b="0" i="0" u="none" strike="noStrike" kern="0" cap="none" spc="0" normalizeH="0" baseline="0" noProof="0" dirty="0">
                <a:ln>
                  <a:noFill/>
                </a:ln>
                <a:solidFill>
                  <a:srgbClr val="000000"/>
                </a:solidFill>
                <a:effectLst/>
                <a:uLnTx/>
                <a:uFillTx/>
                <a:latin typeface="Calibri"/>
                <a:ea typeface="+mn-ea"/>
                <a:cs typeface="Calibri"/>
                <a:sym typeface="Calibri"/>
              </a:rPr>
              <a:t>The Benefits of Developmental</a:t>
            </a:r>
            <a:r>
              <a:rPr kumimoji="0" lang="en-US" sz="3200" b="0" i="0" u="none" strike="noStrike" kern="0" cap="none" spc="0" normalizeH="0" noProof="0" dirty="0">
                <a:ln>
                  <a:noFill/>
                </a:ln>
                <a:solidFill>
                  <a:srgbClr val="000000"/>
                </a:solidFill>
                <a:effectLst/>
                <a:uLnTx/>
                <a:uFillTx/>
                <a:latin typeface="Calibri"/>
                <a:ea typeface="+mn-ea"/>
                <a:cs typeface="Calibri"/>
                <a:sym typeface="Calibri"/>
              </a:rPr>
              <a:t> </a:t>
            </a:r>
            <a:r>
              <a:rPr kumimoji="0" lang="en-US" sz="3200" b="0" i="0" u="none" strike="noStrike" kern="0" cap="none" spc="0" normalizeH="0" baseline="0" noProof="0" dirty="0">
                <a:ln>
                  <a:noFill/>
                </a:ln>
                <a:solidFill>
                  <a:srgbClr val="000000"/>
                </a:solidFill>
                <a:effectLst/>
                <a:uLnTx/>
                <a:uFillTx/>
                <a:latin typeface="Calibri"/>
                <a:ea typeface="+mn-ea"/>
                <a:cs typeface="Calibri"/>
                <a:sym typeface="Calibri"/>
              </a:rPr>
              <a:t>Screening</a:t>
            </a:r>
          </a:p>
        </p:txBody>
      </p:sp>
    </p:spTree>
    <p:extLst>
      <p:ext uri="{BB962C8B-B14F-4D97-AF65-F5344CB8AC3E}">
        <p14:creationId xmlns:p14="http://schemas.microsoft.com/office/powerpoint/2010/main" val="3834443470"/>
      </p:ext>
    </p:extLst>
  </p:cSld>
  <p:clrMapOvr>
    <a:masterClrMapping/>
  </p:clrMapOvr>
  <p:transition spd="slow" advTm="5495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8"/>
        <p:cNvGrpSpPr/>
        <p:nvPr/>
      </p:nvGrpSpPr>
      <p:grpSpPr>
        <a:xfrm>
          <a:off x="0" y="0"/>
          <a:ext cx="0" cy="0"/>
          <a:chOff x="0" y="0"/>
          <a:chExt cx="0" cy="0"/>
        </a:xfrm>
      </p:grpSpPr>
      <p:sp>
        <p:nvSpPr>
          <p:cNvPr id="159" name="Google Shape;159;g12272ec7981_0_94"/>
          <p:cNvSpPr txBox="1">
            <a:spLocks noGrp="1"/>
          </p:cNvSpPr>
          <p:nvPr>
            <p:ph type="title"/>
          </p:nvPr>
        </p:nvSpPr>
        <p:spPr>
          <a:xfrm>
            <a:off x="1981200" y="274638"/>
            <a:ext cx="8229600" cy="769500"/>
          </a:xfrm>
          <a:prstGeom prst="rect">
            <a:avLst/>
          </a:prstGeom>
          <a:noFill/>
          <a:ln>
            <a:noFill/>
          </a:ln>
        </p:spPr>
        <p:txBody>
          <a:bodyPr spcFirstLastPara="1" wrap="square" lIns="91350" tIns="45675" rIns="91350" bIns="45675" anchor="b" anchorCtr="0">
            <a:spAutoFit/>
          </a:bodyPr>
          <a:lstStyle/>
          <a:p>
            <a:pPr algn="l"/>
            <a:r>
              <a:rPr lang="en-US"/>
              <a:t> </a:t>
            </a:r>
            <a:endParaRPr/>
          </a:p>
        </p:txBody>
      </p:sp>
      <p:pic>
        <p:nvPicPr>
          <p:cNvPr id="160" name="Google Shape;160;g12272ec7981_0_94"/>
          <p:cNvPicPr preferRelativeResize="0"/>
          <p:nvPr/>
        </p:nvPicPr>
        <p:blipFill rotWithShape="1">
          <a:blip r:embed="rId3">
            <a:alphaModFix/>
          </a:blip>
          <a:srcRect/>
          <a:stretch/>
        </p:blipFill>
        <p:spPr>
          <a:xfrm>
            <a:off x="1855864" y="500062"/>
            <a:ext cx="8480277" cy="5857876"/>
          </a:xfrm>
          <a:prstGeom prst="rect">
            <a:avLst/>
          </a:prstGeom>
          <a:noFill/>
          <a:ln>
            <a:noFill/>
          </a:ln>
        </p:spPr>
      </p:pic>
      <p:sp>
        <p:nvSpPr>
          <p:cNvPr id="161" name="Google Shape;161;g12272ec7981_0_94"/>
          <p:cNvSpPr txBox="1"/>
          <p:nvPr/>
        </p:nvSpPr>
        <p:spPr>
          <a:xfrm>
            <a:off x="2766976" y="1477312"/>
            <a:ext cx="6804300" cy="1887900"/>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0000"/>
                </a:solidFill>
                <a:effectLst/>
                <a:uLnTx/>
                <a:uFillTx/>
                <a:latin typeface="Arial"/>
                <a:ea typeface="+mn-ea"/>
                <a:cs typeface="Arial"/>
                <a:sym typeface="Arial"/>
              </a:rPr>
              <a:t>Watch Me Grow</a:t>
            </a:r>
            <a:r>
              <a:rPr kumimoji="0" lang="en-US" sz="3000" b="0" i="0" u="none" strike="noStrike" kern="0" cap="none" spc="0" normalizeH="0" baseline="0" noProof="0" dirty="0">
                <a:ln>
                  <a:noFill/>
                </a:ln>
                <a:solidFill>
                  <a:srgbClr val="000000"/>
                </a:solidFill>
                <a:effectLst/>
                <a:uLnTx/>
                <a:uFillTx/>
                <a:latin typeface="Arial"/>
                <a:ea typeface="+mn-ea"/>
                <a:cs typeface="Arial"/>
                <a:sym typeface="Arial"/>
              </a:rPr>
              <a:t> is NH’s developmental screening system. </a:t>
            </a:r>
            <a:endParaRPr kumimoji="0" sz="30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62" name="Google Shape;162;g12272ec7981_0_94"/>
          <p:cNvPicPr preferRelativeResize="0"/>
          <p:nvPr/>
        </p:nvPicPr>
        <p:blipFill>
          <a:blip r:embed="rId4">
            <a:alphaModFix/>
          </a:blip>
          <a:stretch>
            <a:fillRect/>
          </a:stretch>
        </p:blipFill>
        <p:spPr>
          <a:xfrm>
            <a:off x="4430426" y="2932050"/>
            <a:ext cx="3477401" cy="2915100"/>
          </a:xfrm>
          <a:prstGeom prst="rect">
            <a:avLst/>
          </a:prstGeom>
          <a:noFill/>
          <a:ln>
            <a:noFill/>
          </a:ln>
        </p:spPr>
      </p:pic>
      <p:pic>
        <p:nvPicPr>
          <p:cNvPr id="163" name="Google Shape;163;g12272ec7981_0_94"/>
          <p:cNvPicPr preferRelativeResize="0"/>
          <p:nvPr/>
        </p:nvPicPr>
        <p:blipFill rotWithShape="1">
          <a:blip r:embed="rId5">
            <a:alphaModFix/>
          </a:blip>
          <a:srcRect/>
          <a:stretch/>
        </p:blipFill>
        <p:spPr>
          <a:xfrm>
            <a:off x="8767432" y="274641"/>
            <a:ext cx="1255885" cy="1335140"/>
          </a:xfrm>
          <a:prstGeom prst="rect">
            <a:avLst/>
          </a:prstGeom>
          <a:noFill/>
          <a:ln>
            <a:noFill/>
          </a:ln>
        </p:spPr>
      </p:pic>
    </p:spTree>
    <p:extLst>
      <p:ext uri="{BB962C8B-B14F-4D97-AF65-F5344CB8AC3E}">
        <p14:creationId xmlns:p14="http://schemas.microsoft.com/office/powerpoint/2010/main" val="1818271026"/>
      </p:ext>
    </p:extLst>
  </p:cSld>
  <p:clrMapOvr>
    <a:masterClrMapping/>
  </p:clrMapOvr>
  <p:transition spd="slow" advTm="55458">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8"/>
        <p:cNvGrpSpPr/>
        <p:nvPr/>
      </p:nvGrpSpPr>
      <p:grpSpPr>
        <a:xfrm>
          <a:off x="0" y="0"/>
          <a:ext cx="0" cy="0"/>
          <a:chOff x="0" y="0"/>
          <a:chExt cx="0" cy="0"/>
        </a:xfrm>
      </p:grpSpPr>
      <p:sp>
        <p:nvSpPr>
          <p:cNvPr id="169" name="Google Shape;169;g12272ec7981_1_3"/>
          <p:cNvSpPr txBox="1"/>
          <p:nvPr/>
        </p:nvSpPr>
        <p:spPr>
          <a:xfrm>
            <a:off x="843064" y="1090137"/>
            <a:ext cx="10505871" cy="5228100"/>
          </a:xfrm>
          <a:prstGeom prst="rect">
            <a:avLst/>
          </a:prstGeom>
          <a:solidFill>
            <a:srgbClr val="EAEAEA"/>
          </a:solidFill>
          <a:ln w="38100" cap="flat" cmpd="sng">
            <a:solidFill>
              <a:schemeClr val="dk2"/>
            </a:solidFill>
            <a:prstDash val="solid"/>
            <a:miter lim="800000"/>
            <a:headEnd type="none" w="sm" len="sm"/>
            <a:tailEnd type="none" w="sm" len="sm"/>
          </a:ln>
        </p:spPr>
        <p:txBody>
          <a:bodyPr spcFirstLastPara="1" wrap="square" lIns="91425" tIns="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EC1608"/>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900"/>
              </a:spcBef>
              <a:spcAft>
                <a:spcPts val="0"/>
              </a:spcAft>
              <a:buClr>
                <a:srgbClr val="EC1608"/>
              </a:buClr>
              <a:buSzPts val="1800"/>
              <a:buFontTx/>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900"/>
              </a:spcBef>
              <a:spcAft>
                <a:spcPts val="0"/>
              </a:spcAft>
              <a:buClr>
                <a:srgbClr val="EC1608"/>
              </a:buClr>
              <a:buSzPts val="1800"/>
              <a:buFontTx/>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900"/>
              </a:spcBef>
              <a:spcAft>
                <a:spcPts val="0"/>
              </a:spcAft>
              <a:buClr>
                <a:srgbClr val="EC1608"/>
              </a:buClr>
              <a:buSzPts val="1800"/>
              <a:buFontTx/>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900"/>
              </a:spcBef>
              <a:spcAft>
                <a:spcPts val="0"/>
              </a:spcAft>
              <a:buClr>
                <a:srgbClr val="EC1608"/>
              </a:buClr>
              <a:buSzPts val="1800"/>
              <a:buFontTx/>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70" name="Google Shape;170;g12272ec7981_1_3"/>
          <p:cNvPicPr preferRelativeResize="0"/>
          <p:nvPr/>
        </p:nvPicPr>
        <p:blipFill rotWithShape="1">
          <a:blip r:embed="rId3">
            <a:alphaModFix/>
          </a:blip>
          <a:srcRect/>
          <a:stretch/>
        </p:blipFill>
        <p:spPr>
          <a:xfrm>
            <a:off x="4615709" y="1510466"/>
            <a:ext cx="2351938" cy="709623"/>
          </a:xfrm>
          <a:prstGeom prst="rect">
            <a:avLst/>
          </a:prstGeom>
          <a:noFill/>
          <a:ln>
            <a:noFill/>
          </a:ln>
        </p:spPr>
      </p:pic>
      <p:pic>
        <p:nvPicPr>
          <p:cNvPr id="171" name="Google Shape;171;g12272ec7981_1_3" descr="Text&#10;&#10;Description automatically generated"/>
          <p:cNvPicPr preferRelativeResize="0"/>
          <p:nvPr/>
        </p:nvPicPr>
        <p:blipFill rotWithShape="1">
          <a:blip r:embed="rId4">
            <a:alphaModFix/>
          </a:blip>
          <a:srcRect/>
          <a:stretch/>
        </p:blipFill>
        <p:spPr>
          <a:xfrm>
            <a:off x="4267752" y="4710274"/>
            <a:ext cx="3047851" cy="1000727"/>
          </a:xfrm>
          <a:prstGeom prst="rect">
            <a:avLst/>
          </a:prstGeom>
          <a:noFill/>
          <a:ln>
            <a:noFill/>
          </a:ln>
        </p:spPr>
      </p:pic>
      <p:pic>
        <p:nvPicPr>
          <p:cNvPr id="172" name="Google Shape;172;g12272ec7981_1_3" descr="Text&#10;&#10;Description automatically generated"/>
          <p:cNvPicPr preferRelativeResize="0"/>
          <p:nvPr/>
        </p:nvPicPr>
        <p:blipFill rotWithShape="1">
          <a:blip r:embed="rId5">
            <a:alphaModFix/>
          </a:blip>
          <a:srcRect/>
          <a:stretch/>
        </p:blipFill>
        <p:spPr>
          <a:xfrm>
            <a:off x="7220606" y="3322129"/>
            <a:ext cx="3383224" cy="1236942"/>
          </a:xfrm>
          <a:prstGeom prst="rect">
            <a:avLst/>
          </a:prstGeom>
          <a:noFill/>
          <a:ln>
            <a:noFill/>
          </a:ln>
        </p:spPr>
      </p:pic>
      <p:pic>
        <p:nvPicPr>
          <p:cNvPr id="173" name="Google Shape;173;g12272ec7981_1_3" descr="Text&#10;&#10;Description automatically generated"/>
          <p:cNvPicPr preferRelativeResize="0"/>
          <p:nvPr/>
        </p:nvPicPr>
        <p:blipFill rotWithShape="1">
          <a:blip r:embed="rId6">
            <a:alphaModFix/>
          </a:blip>
          <a:srcRect/>
          <a:stretch/>
        </p:blipFill>
        <p:spPr>
          <a:xfrm>
            <a:off x="2305108" y="3681893"/>
            <a:ext cx="1469491" cy="1117881"/>
          </a:xfrm>
          <a:prstGeom prst="rect">
            <a:avLst/>
          </a:prstGeom>
          <a:noFill/>
          <a:ln>
            <a:noFill/>
          </a:ln>
        </p:spPr>
      </p:pic>
      <p:pic>
        <p:nvPicPr>
          <p:cNvPr id="174" name="Google Shape;174;g12272ec7981_1_3"/>
          <p:cNvPicPr preferRelativeResize="0"/>
          <p:nvPr/>
        </p:nvPicPr>
        <p:blipFill rotWithShape="1">
          <a:blip r:embed="rId7">
            <a:alphaModFix/>
          </a:blip>
          <a:srcRect/>
          <a:stretch/>
        </p:blipFill>
        <p:spPr>
          <a:xfrm>
            <a:off x="6376924" y="5340053"/>
            <a:ext cx="4302400" cy="741896"/>
          </a:xfrm>
          <a:prstGeom prst="rect">
            <a:avLst/>
          </a:prstGeom>
          <a:noFill/>
          <a:ln>
            <a:noFill/>
          </a:ln>
        </p:spPr>
      </p:pic>
      <p:pic>
        <p:nvPicPr>
          <p:cNvPr id="175" name="Google Shape;175;g12272ec7981_1_3"/>
          <p:cNvPicPr preferRelativeResize="0"/>
          <p:nvPr/>
        </p:nvPicPr>
        <p:blipFill rotWithShape="1">
          <a:blip r:embed="rId8">
            <a:alphaModFix/>
          </a:blip>
          <a:srcRect/>
          <a:stretch/>
        </p:blipFill>
        <p:spPr>
          <a:xfrm>
            <a:off x="7218329" y="1237264"/>
            <a:ext cx="1124930" cy="1243981"/>
          </a:xfrm>
          <a:prstGeom prst="rect">
            <a:avLst/>
          </a:prstGeom>
          <a:noFill/>
          <a:ln>
            <a:noFill/>
          </a:ln>
        </p:spPr>
      </p:pic>
      <p:pic>
        <p:nvPicPr>
          <p:cNvPr id="176" name="Google Shape;176;g12272ec7981_1_3"/>
          <p:cNvPicPr preferRelativeResize="0"/>
          <p:nvPr/>
        </p:nvPicPr>
        <p:blipFill rotWithShape="1">
          <a:blip r:embed="rId9">
            <a:alphaModFix/>
          </a:blip>
          <a:srcRect/>
          <a:stretch/>
        </p:blipFill>
        <p:spPr>
          <a:xfrm>
            <a:off x="7754958" y="2197102"/>
            <a:ext cx="1157260" cy="932813"/>
          </a:xfrm>
          <a:prstGeom prst="rect">
            <a:avLst/>
          </a:prstGeom>
          <a:noFill/>
          <a:ln>
            <a:noFill/>
          </a:ln>
        </p:spPr>
      </p:pic>
      <p:pic>
        <p:nvPicPr>
          <p:cNvPr id="177" name="Google Shape;177;g12272ec7981_1_3"/>
          <p:cNvPicPr preferRelativeResize="0"/>
          <p:nvPr/>
        </p:nvPicPr>
        <p:blipFill rotWithShape="1">
          <a:blip r:embed="rId10">
            <a:alphaModFix/>
          </a:blip>
          <a:srcRect/>
          <a:stretch/>
        </p:blipFill>
        <p:spPr>
          <a:xfrm>
            <a:off x="1928813" y="1309086"/>
            <a:ext cx="1824292" cy="924054"/>
          </a:xfrm>
          <a:prstGeom prst="rect">
            <a:avLst/>
          </a:prstGeom>
          <a:noFill/>
          <a:ln>
            <a:noFill/>
          </a:ln>
        </p:spPr>
      </p:pic>
      <p:pic>
        <p:nvPicPr>
          <p:cNvPr id="178" name="Google Shape;178;g12272ec7981_1_3"/>
          <p:cNvPicPr preferRelativeResize="0"/>
          <p:nvPr/>
        </p:nvPicPr>
        <p:blipFill rotWithShape="1">
          <a:blip r:embed="rId11">
            <a:alphaModFix/>
          </a:blip>
          <a:srcRect/>
          <a:stretch/>
        </p:blipFill>
        <p:spPr>
          <a:xfrm>
            <a:off x="9129886" y="1353373"/>
            <a:ext cx="1876170" cy="1794107"/>
          </a:xfrm>
          <a:prstGeom prst="rect">
            <a:avLst/>
          </a:prstGeom>
          <a:noFill/>
          <a:ln>
            <a:noFill/>
          </a:ln>
        </p:spPr>
      </p:pic>
      <p:pic>
        <p:nvPicPr>
          <p:cNvPr id="179" name="Google Shape;179;g12272ec7981_1_3"/>
          <p:cNvPicPr preferRelativeResize="0"/>
          <p:nvPr/>
        </p:nvPicPr>
        <p:blipFill rotWithShape="1">
          <a:blip r:embed="rId12">
            <a:alphaModFix/>
          </a:blip>
          <a:srcRect/>
          <a:stretch/>
        </p:blipFill>
        <p:spPr>
          <a:xfrm>
            <a:off x="9244987" y="4467397"/>
            <a:ext cx="1560419" cy="1000727"/>
          </a:xfrm>
          <a:prstGeom prst="rect">
            <a:avLst/>
          </a:prstGeom>
          <a:noFill/>
          <a:ln>
            <a:noFill/>
          </a:ln>
        </p:spPr>
      </p:pic>
      <p:pic>
        <p:nvPicPr>
          <p:cNvPr id="180" name="Google Shape;180;g12272ec7981_1_3"/>
          <p:cNvPicPr preferRelativeResize="0"/>
          <p:nvPr/>
        </p:nvPicPr>
        <p:blipFill rotWithShape="1">
          <a:blip r:embed="rId13">
            <a:alphaModFix/>
          </a:blip>
          <a:srcRect/>
          <a:stretch/>
        </p:blipFill>
        <p:spPr>
          <a:xfrm>
            <a:off x="1386594" y="5057741"/>
            <a:ext cx="2529427" cy="1000727"/>
          </a:xfrm>
          <a:prstGeom prst="rect">
            <a:avLst/>
          </a:prstGeom>
          <a:noFill/>
          <a:ln>
            <a:noFill/>
          </a:ln>
        </p:spPr>
      </p:pic>
      <p:pic>
        <p:nvPicPr>
          <p:cNvPr id="181" name="Google Shape;181;g12272ec7981_1_3"/>
          <p:cNvPicPr preferRelativeResize="0"/>
          <p:nvPr/>
        </p:nvPicPr>
        <p:blipFill rotWithShape="1">
          <a:blip r:embed="rId14">
            <a:alphaModFix/>
          </a:blip>
          <a:srcRect/>
          <a:stretch/>
        </p:blipFill>
        <p:spPr>
          <a:xfrm>
            <a:off x="4783198" y="2629787"/>
            <a:ext cx="1781348" cy="1551772"/>
          </a:xfrm>
          <a:prstGeom prst="rect">
            <a:avLst/>
          </a:prstGeom>
          <a:noFill/>
          <a:ln>
            <a:noFill/>
          </a:ln>
        </p:spPr>
      </p:pic>
      <p:sp>
        <p:nvSpPr>
          <p:cNvPr id="182" name="Google Shape;182;g12272ec7981_1_3"/>
          <p:cNvSpPr txBox="1"/>
          <p:nvPr/>
        </p:nvSpPr>
        <p:spPr>
          <a:xfrm>
            <a:off x="2840959" y="392359"/>
            <a:ext cx="6721330" cy="523129"/>
          </a:xfrm>
          <a:prstGeom prst="rect">
            <a:avLst/>
          </a:prstGeom>
          <a:solidFill>
            <a:srgbClr val="92D050"/>
          </a:solidFill>
          <a:ln>
            <a:solidFill>
              <a:schemeClr val="tx1"/>
            </a:solidFill>
          </a:ln>
        </p:spPr>
        <p:txBody>
          <a:bodyPr spcFirstLastPara="1" wrap="square" lIns="91350" tIns="45675" rIns="91350" bIns="45675" anchor="b"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Watch Me Grow Steering Committee</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10FFB562-2264-4799-A15C-924DFF6F19D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5470" y="2492909"/>
            <a:ext cx="3391779" cy="777345"/>
          </a:xfrm>
          <a:prstGeom prst="rect">
            <a:avLst/>
          </a:prstGeom>
        </p:spPr>
      </p:pic>
      <p:pic>
        <p:nvPicPr>
          <p:cNvPr id="6" name="Picture 5">
            <a:extLst>
              <a:ext uri="{FF2B5EF4-FFF2-40B4-BE49-F238E27FC236}">
                <a16:creationId xmlns:a16="http://schemas.microsoft.com/office/drawing/2014/main" id="{9CC49185-8057-4174-9005-058C06902B9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39229" y="4032641"/>
            <a:ext cx="995428" cy="613461"/>
          </a:xfrm>
          <a:prstGeom prst="rect">
            <a:avLst/>
          </a:prstGeom>
        </p:spPr>
      </p:pic>
    </p:spTree>
    <p:extLst>
      <p:ext uri="{BB962C8B-B14F-4D97-AF65-F5344CB8AC3E}">
        <p14:creationId xmlns:p14="http://schemas.microsoft.com/office/powerpoint/2010/main" val="339682570"/>
      </p:ext>
    </p:extLst>
  </p:cSld>
  <p:clrMapOvr>
    <a:masterClrMapping/>
  </p:clrMapOvr>
  <p:transition spd="slow" advTm="35164">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95"/>
        <p:cNvGrpSpPr/>
        <p:nvPr/>
      </p:nvGrpSpPr>
      <p:grpSpPr>
        <a:xfrm>
          <a:off x="0" y="0"/>
          <a:ext cx="0" cy="0"/>
          <a:chOff x="0" y="0"/>
          <a:chExt cx="0" cy="0"/>
        </a:xfrm>
      </p:grpSpPr>
      <p:pic>
        <p:nvPicPr>
          <p:cNvPr id="196" name="Google Shape;196;g12272ec7981_0_138"/>
          <p:cNvPicPr preferRelativeResize="0"/>
          <p:nvPr/>
        </p:nvPicPr>
        <p:blipFill rotWithShape="1">
          <a:blip r:embed="rId3">
            <a:alphaModFix/>
          </a:blip>
          <a:srcRect/>
          <a:stretch/>
        </p:blipFill>
        <p:spPr>
          <a:xfrm>
            <a:off x="10030814" y="230333"/>
            <a:ext cx="1967224" cy="609600"/>
          </a:xfrm>
          <a:prstGeom prst="rect">
            <a:avLst/>
          </a:prstGeom>
          <a:noFill/>
          <a:ln>
            <a:noFill/>
          </a:ln>
        </p:spPr>
      </p:pic>
      <p:pic>
        <p:nvPicPr>
          <p:cNvPr id="197" name="Google Shape;197;g12272ec7981_0_138"/>
          <p:cNvPicPr preferRelativeResize="0"/>
          <p:nvPr/>
        </p:nvPicPr>
        <p:blipFill>
          <a:blip r:embed="rId4">
            <a:alphaModFix/>
          </a:blip>
          <a:stretch>
            <a:fillRect/>
          </a:stretch>
        </p:blipFill>
        <p:spPr>
          <a:xfrm>
            <a:off x="1676400" y="1008001"/>
            <a:ext cx="8839202" cy="5723575"/>
          </a:xfrm>
          <a:prstGeom prst="rect">
            <a:avLst/>
          </a:prstGeom>
          <a:noFill/>
          <a:ln>
            <a:noFill/>
          </a:ln>
        </p:spPr>
      </p:pic>
      <p:pic>
        <p:nvPicPr>
          <p:cNvPr id="5" name="Picture 4">
            <a:extLst>
              <a:ext uri="{FF2B5EF4-FFF2-40B4-BE49-F238E27FC236}">
                <a16:creationId xmlns:a16="http://schemas.microsoft.com/office/drawing/2014/main" id="{9AB01EFD-32CC-4C6B-98BF-02B0A1FCF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7372" y="106627"/>
            <a:ext cx="4785980" cy="817340"/>
          </a:xfrm>
          <a:prstGeom prst="rect">
            <a:avLst/>
          </a:prstGeom>
        </p:spPr>
      </p:pic>
    </p:spTree>
    <p:extLst>
      <p:ext uri="{BB962C8B-B14F-4D97-AF65-F5344CB8AC3E}">
        <p14:creationId xmlns:p14="http://schemas.microsoft.com/office/powerpoint/2010/main" val="2912236876"/>
      </p:ext>
    </p:extLst>
  </p:cSld>
  <p:clrMapOvr>
    <a:masterClrMapping/>
  </p:clrMapOvr>
  <p:transition spd="slow" advTm="69704">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07"/>
        <p:cNvGrpSpPr/>
        <p:nvPr/>
      </p:nvGrpSpPr>
      <p:grpSpPr>
        <a:xfrm>
          <a:off x="0" y="0"/>
          <a:ext cx="0" cy="0"/>
          <a:chOff x="0" y="0"/>
          <a:chExt cx="0" cy="0"/>
        </a:xfrm>
      </p:grpSpPr>
      <p:pic>
        <p:nvPicPr>
          <p:cNvPr id="208" name="Google Shape;208;g12272ec7981_0_116"/>
          <p:cNvPicPr preferRelativeResize="0"/>
          <p:nvPr/>
        </p:nvPicPr>
        <p:blipFill>
          <a:blip r:embed="rId3">
            <a:alphaModFix/>
          </a:blip>
          <a:stretch>
            <a:fillRect/>
          </a:stretch>
        </p:blipFill>
        <p:spPr>
          <a:xfrm>
            <a:off x="1676400" y="290251"/>
            <a:ext cx="8839200" cy="6388171"/>
          </a:xfrm>
          <a:prstGeom prst="rect">
            <a:avLst/>
          </a:prstGeom>
          <a:noFill/>
          <a:ln>
            <a:noFill/>
          </a:ln>
        </p:spPr>
      </p:pic>
      <p:pic>
        <p:nvPicPr>
          <p:cNvPr id="209" name="Google Shape;209;g12272ec7981_0_116"/>
          <p:cNvPicPr preferRelativeResize="0"/>
          <p:nvPr/>
        </p:nvPicPr>
        <p:blipFill rotWithShape="1">
          <a:blip r:embed="rId4">
            <a:alphaModFix/>
          </a:blip>
          <a:srcRect/>
          <a:stretch/>
        </p:blipFill>
        <p:spPr>
          <a:xfrm>
            <a:off x="9207625" y="84250"/>
            <a:ext cx="735050" cy="748551"/>
          </a:xfrm>
          <a:prstGeom prst="rect">
            <a:avLst/>
          </a:prstGeom>
          <a:noFill/>
          <a:ln>
            <a:noFill/>
          </a:ln>
        </p:spPr>
      </p:pic>
    </p:spTree>
    <p:extLst>
      <p:ext uri="{BB962C8B-B14F-4D97-AF65-F5344CB8AC3E}">
        <p14:creationId xmlns:p14="http://schemas.microsoft.com/office/powerpoint/2010/main" val="1061963457"/>
      </p:ext>
    </p:extLst>
  </p:cSld>
  <p:clrMapOvr>
    <a:masterClrMapping/>
  </p:clrMapOvr>
  <p:transition spd="slow" advTm="69603">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13"/>
        <p:cNvGrpSpPr/>
        <p:nvPr/>
      </p:nvGrpSpPr>
      <p:grpSpPr>
        <a:xfrm>
          <a:off x="0" y="0"/>
          <a:ext cx="0" cy="0"/>
          <a:chOff x="0" y="0"/>
          <a:chExt cx="0" cy="0"/>
        </a:xfrm>
      </p:grpSpPr>
      <p:sp>
        <p:nvSpPr>
          <p:cNvPr id="214" name="Google Shape;214;g12272ec7981_0_122"/>
          <p:cNvSpPr txBox="1">
            <a:spLocks noGrp="1"/>
          </p:cNvSpPr>
          <p:nvPr>
            <p:ph type="body" idx="1"/>
          </p:nvPr>
        </p:nvSpPr>
        <p:spPr>
          <a:xfrm>
            <a:off x="571499" y="196309"/>
            <a:ext cx="10149735" cy="6366814"/>
          </a:xfrm>
          <a:prstGeom prst="rect">
            <a:avLst/>
          </a:prstGeom>
          <a:solidFill>
            <a:srgbClr val="EAEAEA"/>
          </a:solidFill>
          <a:ln w="38100" cap="flat" cmpd="sng">
            <a:solidFill>
              <a:schemeClr val="dk2"/>
            </a:solidFill>
            <a:prstDash val="solid"/>
            <a:miter lim="800000"/>
            <a:headEnd type="none" w="sm" len="sm"/>
            <a:tailEnd type="none" w="sm" len="sm"/>
          </a:ln>
        </p:spPr>
        <p:txBody>
          <a:bodyPr spcFirstLastPara="1" wrap="square" lIns="91425" tIns="0" rIns="91425" bIns="45700" anchor="t" anchorCtr="0">
            <a:normAutofit fontScale="25000" lnSpcReduction="20000"/>
          </a:bodyPr>
          <a:lstStyle/>
          <a:p>
            <a:pPr marL="307975" indent="-307975">
              <a:spcBef>
                <a:spcPts val="0"/>
              </a:spcBef>
              <a:buNone/>
            </a:pPr>
            <a:endParaRPr sz="10400" b="1" dirty="0"/>
          </a:p>
          <a:p>
            <a:pPr marL="0" indent="0">
              <a:spcBef>
                <a:spcPts val="0"/>
              </a:spcBef>
              <a:buNone/>
            </a:pPr>
            <a:r>
              <a:rPr lang="en-US" sz="10400" b="1" dirty="0"/>
              <a:t>What the WMG Centralized Access Point can do for you:</a:t>
            </a:r>
          </a:p>
          <a:p>
            <a:pPr marL="0" indent="0">
              <a:spcBef>
                <a:spcPts val="0"/>
              </a:spcBef>
              <a:buNone/>
            </a:pPr>
            <a:endParaRPr sz="4800" b="1" dirty="0"/>
          </a:p>
          <a:p>
            <a:pPr marL="342900" indent="-332422">
              <a:spcBef>
                <a:spcPts val="1100"/>
              </a:spcBef>
              <a:buSzPct val="68750"/>
              <a:buFont typeface="Noto Sans Symbols"/>
              <a:buChar char="⮚"/>
            </a:pPr>
            <a:r>
              <a:rPr lang="en-US" sz="8800" dirty="0"/>
              <a:t>Provide organizations with </a:t>
            </a:r>
            <a:r>
              <a:rPr lang="en-US" sz="8800" b="1" dirty="0"/>
              <a:t>free</a:t>
            </a:r>
            <a:r>
              <a:rPr lang="en-US" sz="8800" dirty="0"/>
              <a:t> printed materials (ASQ kits, ASQ learning activity books, LTSAE materials, and other developmental resources)</a:t>
            </a:r>
          </a:p>
          <a:p>
            <a:pPr marL="342900" indent="-332422">
              <a:spcBef>
                <a:spcPts val="1100"/>
              </a:spcBef>
              <a:buSzPct val="68750"/>
              <a:buFont typeface="Noto Sans Symbols"/>
              <a:buChar char="⮚"/>
            </a:pPr>
            <a:r>
              <a:rPr lang="en-US" sz="8800" dirty="0"/>
              <a:t>Provide ASQ training on above materials (in-person, online training portal, or training DVDs)</a:t>
            </a:r>
          </a:p>
          <a:p>
            <a:pPr marL="342900" indent="-332422">
              <a:spcBef>
                <a:spcPts val="1100"/>
              </a:spcBef>
              <a:buSzPct val="68750"/>
              <a:buFont typeface="Noto Sans Symbols"/>
              <a:buChar char="⮚"/>
            </a:pPr>
            <a:r>
              <a:rPr lang="en-US" sz="8800" dirty="0"/>
              <a:t>Assistance and ongoing support to organizations with developmental screening needs, information &amp; referrals, as well as gathering information on whether services were received and if there was meaningful family connection.</a:t>
            </a:r>
            <a:endParaRPr sz="8800" dirty="0"/>
          </a:p>
          <a:p>
            <a:pPr marL="342900" indent="-332422">
              <a:spcBef>
                <a:spcPts val="1100"/>
              </a:spcBef>
              <a:buSzPct val="68750"/>
              <a:buFont typeface="Noto Sans Symbols"/>
              <a:buChar char="⮚"/>
            </a:pPr>
            <a:r>
              <a:rPr lang="en-US" sz="8800" dirty="0"/>
              <a:t>Resource and materials coordination for families and/or providers</a:t>
            </a:r>
          </a:p>
          <a:p>
            <a:pPr marL="800100" lvl="1" indent="-332422">
              <a:lnSpc>
                <a:spcPct val="70000"/>
              </a:lnSpc>
              <a:spcBef>
                <a:spcPts val="1100"/>
              </a:spcBef>
              <a:buSzPct val="68750"/>
              <a:buFont typeface="Noto Sans Symbols"/>
              <a:buChar char="⮚"/>
            </a:pPr>
            <a:r>
              <a:rPr lang="en-US" sz="8000" dirty="0"/>
              <a:t>Screenings for families coming through the CAP</a:t>
            </a:r>
          </a:p>
          <a:p>
            <a:pPr marL="800100" lvl="1" indent="-332422">
              <a:lnSpc>
                <a:spcPct val="70000"/>
              </a:lnSpc>
              <a:spcBef>
                <a:spcPts val="1100"/>
              </a:spcBef>
              <a:buSzPct val="68750"/>
              <a:buFont typeface="Noto Sans Symbols"/>
              <a:buChar char="⮚"/>
            </a:pPr>
            <a:r>
              <a:rPr lang="en-US" sz="8000" dirty="0">
                <a:solidFill>
                  <a:srgbClr val="000000"/>
                </a:solidFill>
              </a:rPr>
              <a:t> Up to date resources online and in print (Maneuvering through the Maze)</a:t>
            </a:r>
          </a:p>
          <a:p>
            <a:pPr marL="800100" lvl="1" indent="-332422">
              <a:lnSpc>
                <a:spcPct val="70000"/>
              </a:lnSpc>
              <a:spcBef>
                <a:spcPts val="1100"/>
              </a:spcBef>
              <a:buSzPct val="68750"/>
              <a:buFont typeface="Noto Sans Symbols"/>
              <a:buChar char="⮚"/>
            </a:pPr>
            <a:r>
              <a:rPr lang="en-US" sz="8000" dirty="0">
                <a:solidFill>
                  <a:srgbClr val="000000"/>
                </a:solidFill>
              </a:rPr>
              <a:t>Access to NHFV’s Lending library</a:t>
            </a:r>
          </a:p>
          <a:p>
            <a:pPr marL="800100" lvl="1" indent="-332422">
              <a:lnSpc>
                <a:spcPct val="70000"/>
              </a:lnSpc>
              <a:spcBef>
                <a:spcPts val="1100"/>
              </a:spcBef>
              <a:buSzPct val="68750"/>
              <a:buFont typeface="Noto Sans Symbols"/>
              <a:buChar char="⮚"/>
            </a:pPr>
            <a:r>
              <a:rPr lang="en-US" sz="8000" dirty="0">
                <a:solidFill>
                  <a:srgbClr val="000000"/>
                </a:solidFill>
              </a:rPr>
              <a:t>Resource and Referral information through calling/contacting NHFV</a:t>
            </a:r>
            <a:endParaRPr sz="8000" dirty="0"/>
          </a:p>
          <a:p>
            <a:pPr marL="342900" indent="-332422">
              <a:spcBef>
                <a:spcPts val="1100"/>
              </a:spcBef>
              <a:buSzPct val="68750"/>
              <a:buFont typeface="Noto Sans Symbols"/>
              <a:buChar char="⮚"/>
            </a:pPr>
            <a:r>
              <a:rPr lang="en-US" sz="8800" dirty="0"/>
              <a:t>Reporting out of de-identified data to ensure quality system enhancement and improve outcomes for families and children statewide from the ground up.</a:t>
            </a:r>
          </a:p>
          <a:p>
            <a:pPr marL="342900" lvl="0" indent="-332422">
              <a:spcBef>
                <a:spcPts val="1100"/>
              </a:spcBef>
              <a:buClr>
                <a:srgbClr val="000000"/>
              </a:buClr>
              <a:buSzPct val="68750"/>
              <a:buFont typeface="Noto Sans Symbols"/>
              <a:buChar char="⮚"/>
            </a:pPr>
            <a:r>
              <a:rPr lang="en-US" sz="8800" i="1" dirty="0">
                <a:solidFill>
                  <a:srgbClr val="000000"/>
                </a:solidFill>
              </a:rPr>
              <a:t>In the future… </a:t>
            </a:r>
            <a:r>
              <a:rPr lang="en-US" sz="8800" dirty="0">
                <a:solidFill>
                  <a:srgbClr val="000000"/>
                </a:solidFill>
              </a:rPr>
              <a:t>Provide access to the </a:t>
            </a:r>
            <a:r>
              <a:rPr lang="en-US" sz="8800" b="1" dirty="0">
                <a:solidFill>
                  <a:srgbClr val="000000"/>
                </a:solidFill>
              </a:rPr>
              <a:t>ASQ Online Management System, </a:t>
            </a:r>
            <a:r>
              <a:rPr lang="en-US" sz="8800" dirty="0">
                <a:solidFill>
                  <a:srgbClr val="000000"/>
                </a:solidFill>
              </a:rPr>
              <a:t>cover the cost of each online screening, and provide ongoing technical assistance.</a:t>
            </a:r>
          </a:p>
          <a:p>
            <a:pPr marL="342900" indent="-332422">
              <a:spcBef>
                <a:spcPts val="1100"/>
              </a:spcBef>
              <a:buSzPct val="68750"/>
              <a:buFont typeface="Noto Sans Symbols"/>
              <a:buChar char="⮚"/>
            </a:pPr>
            <a:endParaRPr sz="4600" dirty="0"/>
          </a:p>
        </p:txBody>
      </p:sp>
      <p:pic>
        <p:nvPicPr>
          <p:cNvPr id="215" name="Google Shape;215;g12272ec7981_0_122"/>
          <p:cNvPicPr preferRelativeResize="0"/>
          <p:nvPr/>
        </p:nvPicPr>
        <p:blipFill rotWithShape="1">
          <a:blip r:embed="rId3">
            <a:alphaModFix/>
          </a:blip>
          <a:srcRect/>
          <a:stretch/>
        </p:blipFill>
        <p:spPr>
          <a:xfrm>
            <a:off x="10984674" y="152400"/>
            <a:ext cx="1054926" cy="1065849"/>
          </a:xfrm>
          <a:prstGeom prst="rect">
            <a:avLst/>
          </a:prstGeom>
          <a:noFill/>
          <a:ln>
            <a:noFill/>
          </a:ln>
        </p:spPr>
      </p:pic>
    </p:spTree>
    <p:extLst>
      <p:ext uri="{BB962C8B-B14F-4D97-AF65-F5344CB8AC3E}">
        <p14:creationId xmlns:p14="http://schemas.microsoft.com/office/powerpoint/2010/main" val="2152762434"/>
      </p:ext>
    </p:extLst>
  </p:cSld>
  <p:clrMapOvr>
    <a:masterClrMapping/>
  </p:clrMapOvr>
  <p:transition spd="slow" advTm="115113">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62300" y="381000"/>
            <a:ext cx="5867400" cy="35814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2165" y="750216"/>
            <a:ext cx="2427670" cy="1879600"/>
          </a:xfrm>
          <a:prstGeom prst="rect">
            <a:avLst/>
          </a:prstGeom>
          <a:ln>
            <a:noFill/>
          </a:ln>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966" r="9131"/>
          <a:stretch/>
        </p:blipFill>
        <p:spPr>
          <a:xfrm rot="5400000">
            <a:off x="-1447800" y="2971802"/>
            <a:ext cx="6857998" cy="914398"/>
          </a:xfrm>
          <a:prstGeom prst="rect">
            <a:avLst/>
          </a:prstGeom>
          <a:noFill/>
          <a:ln>
            <a:noFill/>
          </a:ln>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4966" r="9131"/>
          <a:stretch/>
        </p:blipFill>
        <p:spPr>
          <a:xfrm rot="16200000">
            <a:off x="6781802" y="2971802"/>
            <a:ext cx="6857998" cy="914398"/>
          </a:xfrm>
          <a:prstGeom prst="rect">
            <a:avLst/>
          </a:prstGeom>
          <a:noFill/>
          <a:ln>
            <a:noFill/>
          </a:ln>
        </p:spPr>
      </p:pic>
      <p:sp>
        <p:nvSpPr>
          <p:cNvPr id="10" name="Footer Placeholder 3">
            <a:extLst>
              <a:ext uri="{FF2B5EF4-FFF2-40B4-BE49-F238E27FC236}">
                <a16:creationId xmlns:a16="http://schemas.microsoft.com/office/drawing/2014/main" id="{DF695091-9373-42C0-A812-7AB2E32048E0}"/>
              </a:ext>
            </a:extLst>
          </p:cNvPr>
          <p:cNvSpPr>
            <a:spLocks noGrp="1"/>
          </p:cNvSpPr>
          <p:nvPr>
            <p:ph type="ftr" sz="quarter" idx="11"/>
          </p:nvPr>
        </p:nvSpPr>
        <p:spPr>
          <a:xfrm>
            <a:off x="2362200" y="6356351"/>
            <a:ext cx="769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ASQ®-3 and ASQ®:SE-2 Training Materials by J Squires, J Farrell, J Clifford, S Yockelson, E Twombly, and L Potter                       Copyright © 2021 Brookes Publishing Co. All rights reserved. www.agesandstages.com</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Online Media 1" title="Social-emotional development: Screening with ASQ:SE-2">
            <a:hlinkClick r:id="" action="ppaction://media"/>
            <a:extLst>
              <a:ext uri="{FF2B5EF4-FFF2-40B4-BE49-F238E27FC236}">
                <a16:creationId xmlns:a16="http://schemas.microsoft.com/office/drawing/2014/main" id="{F4D700A6-C93B-4782-A472-AB4E20C29594}"/>
              </a:ext>
            </a:extLst>
          </p:cNvPr>
          <p:cNvPicPr>
            <a:picLocks noRot="1" noChangeAspect="1"/>
          </p:cNvPicPr>
          <p:nvPr>
            <a:videoFile r:link="rId1"/>
          </p:nvPr>
        </p:nvPicPr>
        <p:blipFill>
          <a:blip r:embed="rId6"/>
          <a:stretch>
            <a:fillRect/>
          </a:stretch>
        </p:blipFill>
        <p:spPr>
          <a:xfrm>
            <a:off x="3542514" y="2999032"/>
            <a:ext cx="5335571" cy="3001259"/>
          </a:xfrm>
          <a:prstGeom prst="rect">
            <a:avLst/>
          </a:prstGeom>
        </p:spPr>
      </p:pic>
    </p:spTree>
    <p:extLst>
      <p:ext uri="{BB962C8B-B14F-4D97-AF65-F5344CB8AC3E}">
        <p14:creationId xmlns:p14="http://schemas.microsoft.com/office/powerpoint/2010/main" val="2344386620"/>
      </p:ext>
    </p:extLst>
  </p:cSld>
  <p:clrMapOvr>
    <a:masterClrMapping/>
  </p:clrMapOvr>
  <mc:AlternateContent xmlns:mc="http://schemas.openxmlformats.org/markup-compatibility/2006" xmlns:p14="http://schemas.microsoft.com/office/powerpoint/2010/main">
    <mc:Choice Requires="p14">
      <p:transition spd="slow" p14:dur="2000" advTm="84339"/>
    </mc:Choice>
    <mc:Fallback xmlns="">
      <p:transition spd="slow" advTm="8433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4428</TotalTime>
  <Words>7102</Words>
  <Application>Microsoft Office PowerPoint</Application>
  <PresentationFormat>Widescreen</PresentationFormat>
  <Paragraphs>507</Paragraphs>
  <Slides>37</Slides>
  <Notes>37</Notes>
  <HiddenSlides>0</HiddenSlides>
  <MMClips>1</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37</vt:i4>
      </vt:variant>
    </vt:vector>
  </HeadingPairs>
  <TitlesOfParts>
    <vt:vector size="54" baseType="lpstr">
      <vt:lpstr>ＭＳ Ｐゴシック</vt:lpstr>
      <vt:lpstr>游ゴシック</vt:lpstr>
      <vt:lpstr>Arial</vt:lpstr>
      <vt:lpstr>Calibri</vt:lpstr>
      <vt:lpstr>Calibri Light</vt:lpstr>
      <vt:lpstr>Century Gothic</vt:lpstr>
      <vt:lpstr>Courier New</vt:lpstr>
      <vt:lpstr>lato</vt:lpstr>
      <vt:lpstr>Noto Sans Symbols</vt:lpstr>
      <vt:lpstr>Times New Roman</vt:lpstr>
      <vt:lpstr>Wingdings</vt:lpstr>
      <vt:lpstr>Office Theme</vt:lpstr>
      <vt:lpstr>1_Office Theme</vt:lpstr>
      <vt:lpstr>2_Office Theme</vt:lpstr>
      <vt:lpstr>3_Office Theme</vt:lpstr>
      <vt:lpstr>4_Office Theme</vt:lpstr>
      <vt:lpstr>8_Office Theme</vt:lpstr>
      <vt:lpstr>PowerPoint Presentation</vt:lpstr>
      <vt:lpstr>ABOUT NHFV</vt:lpstr>
      <vt:lpstr>What is Watch Me Grow?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NHFV</dc:creator>
  <cp:lastModifiedBy>NHFV</cp:lastModifiedBy>
  <cp:revision>16</cp:revision>
  <dcterms:created xsi:type="dcterms:W3CDTF">2023-09-11T13:40:30Z</dcterms:created>
  <dcterms:modified xsi:type="dcterms:W3CDTF">2023-09-14T15:28:47Z</dcterms:modified>
</cp:coreProperties>
</file>